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58" r:id="rId5"/>
    <p:sldId id="418" r:id="rId6"/>
    <p:sldId id="486" r:id="rId7"/>
    <p:sldId id="267" r:id="rId8"/>
    <p:sldId id="375" r:id="rId9"/>
    <p:sldId id="314" r:id="rId10"/>
    <p:sldId id="480" r:id="rId11"/>
    <p:sldId id="481" r:id="rId12"/>
    <p:sldId id="482" r:id="rId13"/>
    <p:sldId id="483" r:id="rId14"/>
    <p:sldId id="484" r:id="rId16"/>
    <p:sldId id="275" r:id="rId17"/>
    <p:sldId id="276" r:id="rId18"/>
    <p:sldId id="350" r:id="rId19"/>
    <p:sldId id="527" r:id="rId20"/>
    <p:sldId id="315" r:id="rId21"/>
    <p:sldId id="277" r:id="rId22"/>
    <p:sldId id="320" r:id="rId23"/>
    <p:sldId id="322" r:id="rId24"/>
    <p:sldId id="323" r:id="rId25"/>
    <p:sldId id="554" r:id="rId26"/>
    <p:sldId id="452" r:id="rId27"/>
    <p:sldId id="321" r:id="rId28"/>
    <p:sldId id="268" r:id="rId29"/>
    <p:sldId id="282" r:id="rId30"/>
    <p:sldId id="298" r:id="rId31"/>
    <p:sldId id="286" r:id="rId32"/>
    <p:sldId id="287" r:id="rId33"/>
    <p:sldId id="576" r:id="rId34"/>
    <p:sldId id="406" r:id="rId35"/>
    <p:sldId id="578" r:id="rId36"/>
    <p:sldId id="579" r:id="rId37"/>
    <p:sldId id="580" r:id="rId38"/>
    <p:sldId id="581" r:id="rId39"/>
    <p:sldId id="582" r:id="rId40"/>
    <p:sldId id="583" r:id="rId41"/>
    <p:sldId id="584" r:id="rId42"/>
    <p:sldId id="417" r:id="rId43"/>
  </p:sldIdLst>
  <p:sldSz cx="12192000" cy="6858000"/>
  <p:notesSz cx="7103745" cy="10234295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DFF"/>
    <a:srgbClr val="005FFF"/>
    <a:srgbClr val="0078FF"/>
    <a:srgbClr val="F0F3F7"/>
    <a:srgbClr val="EFF2F6"/>
    <a:srgbClr val="FFFFFF"/>
    <a:srgbClr val="5B9BD5"/>
    <a:srgbClr val="5FB6D4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8" Type="http://schemas.openxmlformats.org/officeDocument/2006/relationships/tags" Target="tags/tag64.xml"/><Relationship Id="rId47" Type="http://schemas.openxmlformats.org/officeDocument/2006/relationships/commentAuthors" Target="commentAuthors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21.xml"/><Relationship Id="rId7" Type="http://schemas.openxmlformats.org/officeDocument/2006/relationships/image" Target="../media/image7.png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image" Target="../media/image1.jpeg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23.xml"/><Relationship Id="rId10" Type="http://schemas.openxmlformats.org/officeDocument/2006/relationships/tags" Target="../tags/tag22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9.xml"/><Relationship Id="rId7" Type="http://schemas.openxmlformats.org/officeDocument/2006/relationships/image" Target="../media/image9.png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image" Target="../media/image1.jpeg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image" Target="../media/image1.jpeg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41.xml"/><Relationship Id="rId7" Type="http://schemas.openxmlformats.org/officeDocument/2006/relationships/image" Target="../media/image12.png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image" Target="../media/image1.jpeg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tags" Target="../tags/tag45.xml"/><Relationship Id="rId2" Type="http://schemas.openxmlformats.org/officeDocument/2006/relationships/image" Target="../media/image16.png"/><Relationship Id="rId1" Type="http://schemas.openxmlformats.org/officeDocument/2006/relationships/tags" Target="../tags/tag44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tags" Target="../tags/tag46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.jpeg"/><Relationship Id="rId3" Type="http://schemas.openxmlformats.org/officeDocument/2006/relationships/tags" Target="../tags/tag47.xml"/><Relationship Id="rId2" Type="http://schemas.openxmlformats.org/officeDocument/2006/relationships/image" Target="../media/image31.png"/><Relationship Id="rId1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https://www.kancloud.cn/exam-star/ksxhelp_1/1698327&#13;" TargetMode="External"/><Relationship Id="rId1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jpeg"/><Relationship Id="rId2" Type="http://schemas.openxmlformats.org/officeDocument/2006/relationships/tags" Target="../tags/tag48.xml"/><Relationship Id="rId1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jpeg"/><Relationship Id="rId3" Type="http://schemas.openxmlformats.org/officeDocument/2006/relationships/tags" Target="../tags/tag52.xml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jpeg"/><Relationship Id="rId3" Type="http://schemas.openxmlformats.org/officeDocument/2006/relationships/tags" Target="../tags/tag53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tags" Target="../tags/tag56.xml"/><Relationship Id="rId3" Type="http://schemas.openxmlformats.org/officeDocument/2006/relationships/image" Target="../media/image39.png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jpeg"/><Relationship Id="rId2" Type="http://schemas.openxmlformats.org/officeDocument/2006/relationships/tags" Target="../tags/tag57.xml"/><Relationship Id="rId1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1" Type="http://schemas.openxmlformats.org/officeDocument/2006/relationships/tags" Target="../tags/tag5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image" Target="../media/image1.jpe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3.xml"/><Relationship Id="rId5" Type="http://schemas.openxmlformats.org/officeDocument/2006/relationships/image" Target="../media/image1.jpeg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Relationship Id="rId3" Type="http://schemas.openxmlformats.org/officeDocument/2006/relationships/hyperlink" Target="https://browser.360.cn/ee/mac/index.html&#13;" TargetMode="External"/><Relationship Id="rId2" Type="http://schemas.openxmlformats.org/officeDocument/2006/relationships/hyperlink" Target="https://www.google.cn/intl/zh-CN/chrome/" TargetMode="Externa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hyperlink" Target="https://www.kaoshixing.com/login/account/login/395389" TargetMode="Externa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image" Target="../media/image6.png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image" Target="../media/image1.jpeg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671830" y="1813560"/>
            <a:ext cx="10848340" cy="4325620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ctr"/>
            <a:r>
              <a:rPr lang="zh-CN" altLang="en-US" sz="4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三类人员线上作答操作手册（</a:t>
            </a:r>
            <a:r>
              <a:rPr lang="en-US" altLang="zh-CN" sz="4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4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年）</a:t>
            </a:r>
            <a:endParaRPr lang="zh-CN" altLang="en-US" sz="4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4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本次考试采用客户端考试，一定要下载客户端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模拟考试很重要，提前测试设备和客户端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考试过程中不允许打开摄像头</a:t>
            </a:r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虚拟背景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考试过程中不允许使用虚拟</a:t>
            </a:r>
            <a:r>
              <a:rPr lang="zh-CN" altLang="en-US" sz="3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摄像头</a:t>
            </a:r>
            <a:endParaRPr lang="zh-CN" altLang="en-US" sz="3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20000"/>
              </a:lnSpc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第一步：点击考试（图一示例）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第二步：选择模拟考试点击进入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（图一示例）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第三步：按照设备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型号下载客户端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（图二示例）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/private/var/folders/ny/b_gh54kj0q92g9wyhmg0m71r0000gn/T/com.kingsoft.wpsoffice.mac/photoeditapp/20250406214041/temp.pngte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r="52272"/>
          <a:stretch>
            <a:fillRect/>
          </a:stretch>
        </p:blipFill>
        <p:spPr>
          <a:xfrm>
            <a:off x="616585" y="2980055"/>
            <a:ext cx="5182235" cy="23628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6585" y="6055995"/>
            <a:ext cx="5182235" cy="4603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/>
              <a:t>图一</a:t>
            </a:r>
            <a:r>
              <a:rPr lang="zh-CN" altLang="en-US"/>
              <a:t>示例</a:t>
            </a:r>
            <a:endParaRPr lang="zh-CN" altLang="en-US"/>
          </a:p>
        </p:txBody>
      </p:sp>
      <p:pic>
        <p:nvPicPr>
          <p:cNvPr id="6" name="图片 5" descr="/private/var/folders/ny/b_gh54kj0q92g9wyhmg0m71r0000gn/T/com.kingsoft.wpsoffice.mac/photoeditapp/20250406214113/temp.pngte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3661" r="7322"/>
          <a:stretch>
            <a:fillRect/>
          </a:stretch>
        </p:blipFill>
        <p:spPr>
          <a:xfrm>
            <a:off x="6096000" y="2942590"/>
            <a:ext cx="5182870" cy="243586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6096000" y="6050915"/>
            <a:ext cx="5182235" cy="4603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/>
              <a:t>图</a:t>
            </a:r>
            <a:r>
              <a:rPr lang="zh-CN" altLang="en-US"/>
              <a:t>二示例</a:t>
            </a:r>
            <a:endParaRPr lang="zh-CN" altLang="en-US"/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en-US" altLang="zh-CN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关闭所有电脑管理工具，例如电脑管家、安全卫士等。</a:t>
            </a:r>
            <a:endParaRPr lang="zh-CN" altLang="en-US" sz="1600" dirty="0">
              <a:latin typeface="Arial" panose="020B0604020202090204" pitchFamily="34" charset="0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en-US" altLang="zh-CN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双击安装包图标，在安装弹框中，直接点击“安装”。若此过程中出现授权提醒，必须点击是/允许。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图片 9" descr="166789006132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637790" y="2350770"/>
            <a:ext cx="691642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8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en-US" altLang="zh-CN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安装成功后，点击“完成”，客户端安装成功；</a:t>
            </a:r>
            <a:r>
              <a:rPr lang="zh-CN" altLang="en-US" sz="1600" dirty="0">
                <a:solidFill>
                  <a:srgbClr val="FF0000"/>
                </a:solidFill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回到网页登录跳转。</a:t>
            </a:r>
            <a:endParaRPr lang="zh-CN" altLang="en-US" sz="1600" dirty="0">
              <a:latin typeface="Arial" panose="020B0604020202090204" pitchFamily="34" charset="0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ea"/>
              <a:buNone/>
            </a:pPr>
            <a:r>
              <a:rPr lang="en-US" altLang="zh-CN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      </a:t>
            </a:r>
            <a:r>
              <a:rPr lang="zh-CN" altLang="en-US" sz="1600" dirty="0">
                <a:latin typeface="Arial" panose="020B0604020202090204" pitchFamily="34" charset="0"/>
                <a:ea typeface="微软雅黑" panose="020B0503020204020204" charset="-122"/>
                <a:sym typeface="+mn-ea"/>
              </a:rPr>
              <a:t>注意：下载完客户端直接退出即可，无需登录，该客户端仅作为考核工具。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11" descr="IMG_25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50110" y="2699508"/>
            <a:ext cx="4945201" cy="3545133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 descr="企业微信截图_503eb111-cdd0-492e-9aba-928312c4b3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2577465"/>
            <a:ext cx="5831840" cy="369379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端下载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65225"/>
            <a:ext cx="10803890" cy="978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"/>
            </a:pP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点击客户端答题，会出现弹窗，选择打开严肃考试客户端，跳转至考试页面，完成模拟考试即可。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正式考试和模拟考试流程一致</a:t>
            </a:r>
            <a:r>
              <a:rPr lang="zh-CN" altLang="en-US" sz="1600" spc="18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600" spc="18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4028" r="5848"/>
          <a:stretch>
            <a:fillRect/>
          </a:stretch>
        </p:blipFill>
        <p:spPr>
          <a:xfrm>
            <a:off x="1741805" y="2143125"/>
            <a:ext cx="8695055" cy="415163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296410" y="227076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ym typeface="+mn-ea"/>
            </a:endParaRPr>
          </a:p>
          <a:p>
            <a:pPr algn="ctr"/>
            <a:r>
              <a:rPr lang="zh-CN" altLang="en-US" sz="3200" b="1">
                <a:sym typeface="+mn-ea"/>
              </a:rPr>
              <a:t>作答流程与规则</a:t>
            </a:r>
            <a:endParaRPr lang="zh-CN" altLang="en-US" sz="3600"/>
          </a:p>
          <a:p>
            <a:pPr algn="ctr"/>
            <a:endParaRPr kumimoji="1" lang="zh-CN" altLang="en-US" sz="3600" b="1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148080"/>
            <a:ext cx="110286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测试作答环节，流程如下；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时间：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15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日至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16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日（每天）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10:00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22:00</a:t>
            </a: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（考生测试一次即可，测试后将不会出现模拟考试）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身份核验失败需要拍照并上传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身份证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原件正面人像）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照片，等待人工审核。（长时间未通过，可拨打电话）详见最后一页联系方式。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测试作答流程与规则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16585" y="2802255"/>
            <a:ext cx="10755630" cy="29622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第一步：输入网址：</a:t>
            </a: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https://www.kaoshixing.com/login/account/login/395389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输入账号密码进行登录（账号身份证号  密码身份证后</a:t>
            </a: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6位）</a:t>
            </a:r>
            <a:b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第二步：点击考试，选择三类人员模拟考试，点击去开始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第三步：根据设备型号选择客户端下载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第四步：返回网页进行刷新，点击客户端答题，出现弹窗点击打开客户端答题进行跳转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第五步：阅读考生须知</a:t>
            </a:r>
            <a:b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第六步：完成身份核验，设备调试即可答题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616585" y="5902960"/>
            <a:ext cx="11254740" cy="724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关闭电脑上可能出现的广告、弹屏、杀毒软件、弹窗插件等软件，微信，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QQ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，腾讯会议等一切考试无关软件，否则会影响作答。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413510"/>
            <a:ext cx="1124712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正式作答环节，流程如下；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200000"/>
              </a:lnSpc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考试时间：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日起（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具体考试时间见准考证）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200000"/>
              </a:lnSpc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（如有变化，具体考试时间详见准考证，开考前30分钟可登录系统进行身份核验。）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1、需要提前30分钟进行身份核验，每个人支持2次核验，核验未通过必须要提交身份证照片等待人工审核。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2、身份核验未通过后,当前页面请勿关闭，不要惊慌着急、请耐心等待,观察审核状态即可,如人工审核完成后,刷新页面时可看到“作答开始倒计时”状态按钮,等倒计时结束后，可刷新页面,开始进入作答。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3、为了不影响您的作答时间,务必在（考前30分钟提前进入系统）进行设备调试，做身份核验，考试设置迟到限时，开考后1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分钟后，不可进入系统答题。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正式作答流程与规则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87400" y="5589905"/>
            <a:ext cx="11076305" cy="724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关闭电脑上可能出现的广告、弹屏、杀毒软件、弹窗插件等软件，微信，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QQ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，腾讯会议等一切考试无关软件，否则会影响作答。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正式作答流程与规则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87400" y="1314450"/>
            <a:ext cx="10269220" cy="41573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20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第一步：输入网址：</a:t>
            </a: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https://www.kaoshixing.com/login/account/login/395389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输入账号密码进行登录（账号身份证号  密码身份证后6位）</a:t>
            </a:r>
            <a:b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第二步：点击考试，选择三类人员，点击去开始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第三步：选择客户端进行答题，出现弹窗点击打开客户端答题进行跳转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第四步：阅读考生须知</a:t>
            </a:r>
            <a:b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</a:t>
            </a: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五步：完成身份核验，设备调试即可答题</a:t>
            </a:r>
            <a:endParaRPr lang="zh-CN" altLang="en-US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注意事项：正式考试不需要重复下载客户端</a:t>
            </a:r>
            <a:endParaRPr lang="zh-CN" altLang="en-US" spc="180">
              <a:ln w="3175">
                <a:noFill/>
                <a:prstDash val="dash"/>
              </a:ln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7400" y="5589905"/>
            <a:ext cx="11083925" cy="724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关闭电脑上可能出现的广告、弹屏、杀毒软件、弹窗插件等软件，微信，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QQ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，腾讯会议等一切考试无关软件，否则会影响作答。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086225" y="238887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调试设备</a:t>
            </a: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+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身份核验</a:t>
            </a:r>
            <a:endParaRPr kumimoji="1" lang="zh-CN" altLang="en-US" sz="3200" b="1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615950" y="1384935"/>
            <a:ext cx="75679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先调试设备（调试摄像头、麦克风设备），确保作答设备稳定、正常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企业微信截图_fef6366b-563d-430c-b495-9ca2fdef887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30" y="2162810"/>
            <a:ext cx="4875530" cy="40487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405" y="2179320"/>
            <a:ext cx="3028950" cy="3968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" name="矩形 21"/>
          <p:cNvSpPr/>
          <p:nvPr/>
        </p:nvSpPr>
        <p:spPr>
          <a:xfrm>
            <a:off x="0" y="0"/>
            <a:ext cx="4195445" cy="6855460"/>
          </a:xfrm>
          <a:prstGeom prst="rect">
            <a:avLst/>
          </a:prstGeom>
          <a:solidFill>
            <a:srgbClr val="1A8DFF"/>
          </a:solidFill>
          <a:ln>
            <a:solidFill>
              <a:srgbClr val="1A8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85850" y="2647950"/>
            <a:ext cx="4019550" cy="1181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9DC3E6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zh-CN" altLang="en-US" sz="3600" b="1" dirty="0">
                <a:solidFill>
                  <a:schemeClr val="bg1"/>
                </a:solidFill>
                <a:latin typeface="+mn-ea"/>
                <a:sym typeface="Arial" panose="020B0604020202090204" pitchFamily="34" charset="0"/>
              </a:rPr>
              <a:t>目录 </a:t>
            </a:r>
            <a:r>
              <a:rPr kumimoji="1" lang="en-US" altLang="zh-CN" sz="3600" b="1" dirty="0">
                <a:solidFill>
                  <a:schemeClr val="bg1"/>
                </a:solidFill>
                <a:latin typeface="+mn-ea"/>
                <a:sym typeface="Arial" panose="020B0604020202090204" pitchFamily="34" charset="0"/>
              </a:rPr>
              <a:t>contents</a:t>
            </a:r>
            <a:endParaRPr kumimoji="1" lang="en-US" altLang="zh-CN" sz="3600" b="1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989320" y="1579880"/>
            <a:ext cx="4019550" cy="4624167"/>
            <a:chOff x="9314" y="980"/>
            <a:chExt cx="6151" cy="7251"/>
          </a:xfrm>
        </p:grpSpPr>
        <p:grpSp>
          <p:nvGrpSpPr>
            <p:cNvPr id="23" name="组合 22"/>
            <p:cNvGrpSpPr/>
            <p:nvPr/>
          </p:nvGrpSpPr>
          <p:grpSpPr>
            <a:xfrm rot="0">
              <a:off x="9314" y="980"/>
              <a:ext cx="1223" cy="5819"/>
              <a:chOff x="9295" y="1973"/>
              <a:chExt cx="1320" cy="7074"/>
            </a:xfrm>
            <a:solidFill>
              <a:schemeClr val="accent1">
                <a:lumMod val="60000"/>
                <a:lumOff val="40000"/>
              </a:schemeClr>
            </a:solidFill>
          </p:grpSpPr>
          <p:grpSp>
            <p:nvGrpSpPr>
              <p:cNvPr id="14" name="组合 13"/>
              <p:cNvGrpSpPr/>
              <p:nvPr/>
            </p:nvGrpSpPr>
            <p:grpSpPr>
              <a:xfrm>
                <a:off x="9295" y="1973"/>
                <a:ext cx="1320" cy="3240"/>
                <a:chOff x="6096000" y="1375722"/>
                <a:chExt cx="838200" cy="2057400"/>
              </a:xfrm>
              <a:grpFill/>
            </p:grpSpPr>
            <p:sp>
              <p:nvSpPr>
                <p:cNvPr id="6" name="矩形 5"/>
                <p:cNvSpPr/>
                <p:nvPr/>
              </p:nvSpPr>
              <p:spPr>
                <a:xfrm>
                  <a:off x="6096000" y="1375722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604020202090204" pitchFamily="34" charset="0"/>
                    </a:rPr>
                    <a:t>01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604020202090204" pitchFamily="34" charset="0"/>
                  </a:endParaRPr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6096000" y="2594922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604020202090204" pitchFamily="34" charset="0"/>
                    </a:rPr>
                    <a:t>02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604020202090204" pitchFamily="34" charset="0"/>
                  </a:endParaRPr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9295" y="5813"/>
                <a:ext cx="1320" cy="3234"/>
                <a:chOff x="6096000" y="1256837"/>
                <a:chExt cx="838200" cy="2053639"/>
              </a:xfrm>
              <a:grpFill/>
            </p:grpSpPr>
            <p:sp>
              <p:nvSpPr>
                <p:cNvPr id="9" name="矩形 8"/>
                <p:cNvSpPr/>
                <p:nvPr/>
              </p:nvSpPr>
              <p:spPr>
                <a:xfrm>
                  <a:off x="6096000" y="1256837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604020202090204" pitchFamily="34" charset="0"/>
                    </a:rPr>
                    <a:t>03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604020202090204" pitchFamily="34" charset="0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6096000" y="2472276"/>
                  <a:ext cx="838200" cy="838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9DC3E6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kumimoji="1" lang="en-US" altLang="zh-CN" sz="2400" dirty="0">
                      <a:solidFill>
                        <a:schemeClr val="bg1"/>
                      </a:solidFill>
                      <a:latin typeface="+mn-ea"/>
                      <a:sym typeface="Arial" panose="020B0604020202090204" pitchFamily="34" charset="0"/>
                    </a:rPr>
                    <a:t>04</a:t>
                  </a:r>
                  <a:endParaRPr kumimoji="1" lang="en-US" altLang="zh-CN" sz="2400" dirty="0">
                    <a:solidFill>
                      <a:schemeClr val="bg1"/>
                    </a:solidFill>
                    <a:latin typeface="+mn-ea"/>
                    <a:sym typeface="Arial" panose="020B0604020202090204" pitchFamily="34" charset="0"/>
                  </a:endParaRPr>
                </a:p>
              </p:txBody>
            </p:sp>
          </p:grpSp>
        </p:grpSp>
        <p:sp>
          <p:nvSpPr>
            <p:cNvPr id="17" name="文本框 16"/>
            <p:cNvSpPr txBox="1"/>
            <p:nvPr/>
          </p:nvSpPr>
          <p:spPr>
            <a:xfrm>
              <a:off x="10766" y="1220"/>
              <a:ext cx="4215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</a:rPr>
                <a:t>作答时间安排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766" y="4412"/>
              <a:ext cx="4699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</a:rPr>
                <a:t>作答流程与规则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838" y="5994"/>
              <a:ext cx="4090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调试设备</a:t>
              </a:r>
              <a:r>
                <a:rPr lang="en-US" altLang="zh-CN" sz="2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+</a:t>
              </a:r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身份核验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838" y="7606"/>
              <a:ext cx="2088" cy="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latin typeface="微软雅黑" panose="020B0503020204020204" charset="-122"/>
                  <a:ea typeface="微软雅黑" panose="020B0503020204020204" charset="-122"/>
                </a:rPr>
                <a:t>常见问题</a:t>
              </a:r>
              <a:endParaRPr lang="zh-CN" altLang="en-US" sz="2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" name="图片 1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5989320" y="5602315"/>
            <a:ext cx="799205" cy="6924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9DC3E6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2400" dirty="0">
                <a:solidFill>
                  <a:schemeClr val="bg1"/>
                </a:solidFill>
                <a:latin typeface="+mn-ea"/>
                <a:sym typeface="Arial" panose="020B0604020202090204" pitchFamily="34" charset="0"/>
              </a:rPr>
              <a:t>05</a:t>
            </a:r>
            <a:endParaRPr kumimoji="1" lang="en-US" altLang="zh-CN" sz="2400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85000" y="2684145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准备工作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与客户端下载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177925"/>
            <a:ext cx="68033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点击启用摄像头和麦克风，状态为正常，有画面，即可下一步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5" y="2038985"/>
            <a:ext cx="6953885" cy="415988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启动屏幕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录制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15950" y="958850"/>
            <a:ext cx="4745355" cy="1026795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l"/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第一步：点击启动屏幕录制</a:t>
            </a:r>
            <a:b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</a:b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第二步：选择整个屏幕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选中屏幕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点分享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05535" y="2632710"/>
            <a:ext cx="3939540" cy="26250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05535" y="562419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第一步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60465" y="2632710"/>
            <a:ext cx="4402455" cy="26244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60465" y="562419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第二</a:t>
            </a:r>
            <a:r>
              <a:rPr lang="zh-CN" altLang="en-US"/>
              <a:t>步</a:t>
            </a:r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88365" y="1337310"/>
            <a:ext cx="113449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侧方手机监控调试：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手机放置在考生正左侧/右侧1.5-2米，手机高度与考生头部齐平，桌面无杂物，手机画面需覆盖“头部、双手、电脑屏幕、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答题桌面”</a:t>
            </a: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/>
          </a:p>
        </p:txBody>
      </p:sp>
      <p:pic>
        <p:nvPicPr>
          <p:cNvPr id="3" name="图片 2" descr="8521743947470_.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195" y="2637790"/>
            <a:ext cx="4224655" cy="2771140"/>
          </a:xfrm>
          <a:prstGeom prst="rect">
            <a:avLst/>
          </a:prstGeom>
        </p:spPr>
      </p:pic>
      <p:pic>
        <p:nvPicPr>
          <p:cNvPr id="4" name="图片 3" descr="/private/var/folders/ny/b_gh54kj0q92g9wyhmg0m71r0000gn/T/com.kingsoft.wpsoffice.mac/photoeditapp/20250406215728/temp.pngte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510" y="2513648"/>
            <a:ext cx="4225290" cy="29819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52195" y="59607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手机上提示</a:t>
            </a:r>
            <a:r>
              <a:rPr lang="zh-CN" altLang="en-US"/>
              <a:t>页面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747510" y="59607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电脑上提示页面（按</a:t>
            </a:r>
            <a:r>
              <a:rPr lang="zh-CN" altLang="en-US"/>
              <a:t>要求摆放）</a:t>
            </a:r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88365" y="1337310"/>
            <a:ext cx="113449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后方手机监控调试：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手机放置在考生左侧/右侧斜后方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45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度1.5-2米，手机高度与考生头部齐平，桌面无杂物，手机画面需覆盖“头部、双手、电脑屏幕、侧方手机监控”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52195" y="59607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手机上提示</a:t>
            </a:r>
            <a:r>
              <a:rPr lang="zh-CN" altLang="en-US"/>
              <a:t>页面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747510" y="59607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电脑上提示页面（按</a:t>
            </a:r>
            <a:r>
              <a:rPr lang="zh-CN" altLang="en-US"/>
              <a:t>要求摆放）</a:t>
            </a:r>
            <a:endParaRPr lang="zh-CN" altLang="en-US"/>
          </a:p>
        </p:txBody>
      </p:sp>
      <p:pic>
        <p:nvPicPr>
          <p:cNvPr id="8" name="图片 7" descr="8541743947739_.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82445" y="2148205"/>
            <a:ext cx="2838450" cy="3597910"/>
          </a:xfrm>
          <a:prstGeom prst="rect">
            <a:avLst/>
          </a:prstGeom>
        </p:spPr>
      </p:pic>
      <p:pic>
        <p:nvPicPr>
          <p:cNvPr id="9" name="图片 8" descr="/private/var/folders/ny/b_gh54kj0q92g9wyhmg0m71r0000gn/T/com.kingsoft.wpsoffice.mac/photoeditapp/20250406215802/temp.pngte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185" y="2528253"/>
            <a:ext cx="4438015" cy="288734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1187450"/>
            <a:ext cx="59480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6.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设备调试完成，返回作答入口，开始做身份核验。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4120" y="1988820"/>
            <a:ext cx="7223760" cy="42849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身份核验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5950" y="1110615"/>
            <a:ext cx="37788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7.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设备调试完成，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做身份核验。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039620" y="1565910"/>
            <a:ext cx="8112760" cy="488251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615950" y="1466850"/>
            <a:ext cx="107880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7.1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身份核验环节，点击“拍照”后点击“下一步”（请采集正脸、全脸照片验证成功）进入考试。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身份认证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670" y="2524760"/>
            <a:ext cx="3647440" cy="3038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870" y="2524760"/>
            <a:ext cx="3767455" cy="3085465"/>
          </a:xfrm>
          <a:prstGeom prst="rect">
            <a:avLst/>
          </a:prstGeom>
        </p:spPr>
      </p:pic>
      <p:pic>
        <p:nvPicPr>
          <p:cNvPr id="2" name="图片 1" descr="企业微信截图_fef6366b-563d-430c-b495-9ca2fdef887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50" y="2711450"/>
            <a:ext cx="3489325" cy="289941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>
            <a:off x="4221280" y="3924273"/>
            <a:ext cx="433780" cy="0"/>
          </a:xfrm>
          <a:prstGeom prst="straightConnector1">
            <a:avLst/>
          </a:prstGeom>
          <a:solidFill>
            <a:srgbClr val="5087E5"/>
          </a:solidFill>
          <a:ln w="28575">
            <a:solidFill>
              <a:srgbClr val="5087E5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7991910" y="3924273"/>
            <a:ext cx="433780" cy="0"/>
          </a:xfrm>
          <a:prstGeom prst="straightConnector1">
            <a:avLst/>
          </a:prstGeom>
          <a:solidFill>
            <a:srgbClr val="5087E5"/>
          </a:solidFill>
          <a:ln w="28575">
            <a:solidFill>
              <a:srgbClr val="5087E5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249680"/>
            <a:ext cx="1075309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7.2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身份核验环节，如验证失败，可上传电脑桌面预留的证件照（身份证照片）-提交人工审核。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提交后，请耐心等待，查看审核结果，如已经进入作答页面，可以开始作答。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5950" y="498475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身份认证失败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2411" t="14698" r="57425" b="8333"/>
          <a:stretch>
            <a:fillRect/>
          </a:stretch>
        </p:blipFill>
        <p:spPr>
          <a:xfrm>
            <a:off x="615950" y="2387600"/>
            <a:ext cx="4443095" cy="37242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120" y="2387600"/>
            <a:ext cx="4442460" cy="362077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>
            <a:off x="5396030" y="4197958"/>
            <a:ext cx="433780" cy="0"/>
          </a:xfrm>
          <a:prstGeom prst="straightConnector1">
            <a:avLst/>
          </a:prstGeom>
          <a:solidFill>
            <a:srgbClr val="5087E5"/>
          </a:solidFill>
          <a:ln w="28575">
            <a:solidFill>
              <a:srgbClr val="5087E5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224655" y="1991360"/>
            <a:ext cx="7903845" cy="4048760"/>
            <a:chOff x="6653" y="3136"/>
            <a:chExt cx="12447" cy="6376"/>
          </a:xfrm>
        </p:grpSpPr>
        <p:sp>
          <p:nvSpPr>
            <p:cNvPr id="5" name="矩形 4"/>
            <p:cNvSpPr/>
            <p:nvPr/>
          </p:nvSpPr>
          <p:spPr>
            <a:xfrm>
              <a:off x="10016" y="7076"/>
              <a:ext cx="3487" cy="83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6" name="矩形 5"/>
            <p:cNvSpPr/>
            <p:nvPr/>
          </p:nvSpPr>
          <p:spPr>
            <a:xfrm>
              <a:off x="6653" y="8391"/>
              <a:ext cx="8804" cy="112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0879" y="4257"/>
              <a:ext cx="5438" cy="437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9" name="矩形 8"/>
            <p:cNvSpPr/>
            <p:nvPr/>
          </p:nvSpPr>
          <p:spPr>
            <a:xfrm>
              <a:off x="12653" y="3136"/>
              <a:ext cx="3487" cy="112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11" name="矩形 10"/>
            <p:cNvSpPr/>
            <p:nvPr/>
          </p:nvSpPr>
          <p:spPr>
            <a:xfrm>
              <a:off x="18425" y="7416"/>
              <a:ext cx="675" cy="72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155065"/>
            <a:ext cx="362712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>
              <a:lnSpc>
                <a:spcPct val="150000"/>
              </a:lnSpc>
            </a:pPr>
            <a:r>
              <a:rPr lang="zh-CN" altLang="en-US" sz="16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注意：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、考试过程中实时录像，一定确保人脸在摄像头的范围内；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、实时监控中会随机抓拍，抓拍的照片会跟数据库内的照片比对，如比对不成功将会被强制交卷，考试过程中一定要保证画面清晰，并且保证人脸在摄像头范围内；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、考试前请确保自己的网络状况良好，如果考试途中有断电断网的情况出现，不要慌张，马上恢复电力网络，重新登录即可继续答题。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" name="图片 7" descr="企业微信截图_2f519972-6156-4f9a-a76f-8264866709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030" y="1963420"/>
            <a:ext cx="7059295" cy="36455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考生答题中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1230" y="2865120"/>
            <a:ext cx="4254500" cy="2260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33120" y="2068195"/>
            <a:ext cx="449135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提交后,如果进度慢,请耐心等待2分钟左右。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89395" y="2068195"/>
            <a:ext cx="504634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提交后-作答结束-显示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成绩,关闭浏览器页面即可。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 descr="69fe73b0-787f-4914-91fb-a2f4ab5e4fa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51230" y="5125720"/>
            <a:ext cx="4254500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超过2分钟无反应,可尝试刷新等待。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超过5分钟仍无反应,关闭页面即可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(不影响作答的评价结果)。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提交试卷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企业微信截图_d5bcd5cf-ac5f-4587-877b-11591dca65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680" y="2660015"/>
            <a:ext cx="5568950" cy="31832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296410" y="227076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zh-CN" altLang="en-US" sz="3200" b="1" dirty="0">
                <a:solidFill>
                  <a:schemeClr val="bg1"/>
                </a:solidFill>
                <a:latin typeface="+mn-ea"/>
                <a:sym typeface="Arial" panose="020B0604020202090204" pitchFamily="34" charset="0"/>
              </a:rPr>
              <a:t>作答时间安排</a:t>
            </a:r>
            <a:endParaRPr kumimoji="1" lang="zh-CN" altLang="en-US" sz="3200" b="1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4296410" y="2270760"/>
            <a:ext cx="401955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ym typeface="+mn-ea"/>
            </a:endParaRPr>
          </a:p>
          <a:p>
            <a:pPr algn="ctr"/>
            <a:r>
              <a:rPr lang="zh-CN" altLang="en-US" sz="3600"/>
              <a:t>常见问题</a:t>
            </a:r>
            <a:endParaRPr lang="zh-CN" altLang="en-US" sz="3600"/>
          </a:p>
          <a:p>
            <a:pPr algn="ctr"/>
            <a:endParaRPr kumimoji="1" lang="zh-CN" altLang="en-US" sz="3600" b="1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615950" y="498475"/>
            <a:ext cx="28174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多发问题处理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步法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1504950"/>
            <a:ext cx="10452735" cy="4661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在考试过程中最多的问题就是电脑摄像头问题处理办法五步：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第一步：用微信或qq在电脑登陆，视频语音通话看看是否正常。如这一步都不能正常操作，建议直接更换设备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第二步：不要用XP系统、不要用苹果自带的safari。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第三步：用谷歌浏览器，把谷歌浏览器更新到最版本                    。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注：苹果电脑需要在系统偏好设置-安全性与隐私内把摄像头和麦克风权限打开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第四步：如果最新版本谷歌浏览器还不行，可以下载最新版本360极速浏览器                   </a:t>
            </a:r>
            <a:r>
              <a:rPr lang="en-US" altLang="zh-CN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u="sng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u="sng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第五步：都不行建议考生更换设备。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第六步：苹果电脑安装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windows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系统无法参加考试，只能够更换设备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l="2693" t="6225" r="3600" b="18011"/>
          <a:stretch>
            <a:fillRect/>
          </a:stretch>
        </p:blipFill>
        <p:spPr>
          <a:xfrm>
            <a:off x="6071235" y="3322320"/>
            <a:ext cx="1353185" cy="7924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21573" t="26667" r="21547" b="25084"/>
          <a:stretch>
            <a:fillRect/>
          </a:stretch>
        </p:blipFill>
        <p:spPr>
          <a:xfrm>
            <a:off x="8722360" y="4620260"/>
            <a:ext cx="1354455" cy="638810"/>
          </a:xfrm>
          <a:prstGeom prst="rect">
            <a:avLst/>
          </a:prstGeom>
        </p:spPr>
      </p:pic>
      <p:pic>
        <p:nvPicPr>
          <p:cNvPr id="3" name="图片 2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5950" y="498475"/>
            <a:ext cx="50698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关于电脑浏览与摄像头和麦克风说明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082040"/>
            <a:ext cx="1139253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考生端： 将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个浏览器更新到最新版本「谷歌浏览器+360极速浏览器」。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如果遇到摄像头无法打开,无法应用,会有以下几个原因：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A. 摄像头是坏的；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B.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物理摄像头没有打开；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C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</a:t>
            </a:r>
            <a:r>
              <a:rPr lang="zh-CN" altLang="en-US">
                <a:solidFill>
                  <a:srgbClr val="435C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Windows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电脑操作系统-设置模块,默认设置为禁止了该浏览器启用摄像头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点击操作系统设置功能,找到该浏览器应用,设置为“允许”该应用使用摄像头「该项下页有示意图」；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D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浏览器初次登录,在地址栏右侧会有“允许使用”提示按钮，尝试点击操作；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E.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启用虚拟摄像头，在浏览器的右上角，点击摄像头图标，切换为电脑自带摄像头；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以上操作后,仍不生效,授权摄像头和麦克风后请重启电脑后尝试，重启后请勿开启浏览器外的其它软件。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摄像头调用教程：</a:t>
            </a:r>
            <a:r>
              <a:rPr lang="zh-CN" altLang="en-US">
                <a:solidFill>
                  <a:srgbClr val="435C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hlinkClick r:id="rId2" action="ppaction://hlinkfile"/>
              </a:rPr>
              <a:t>https://www.kaoshixing.com/help-document/d22</a:t>
            </a:r>
            <a:endParaRPr lang="zh-CN" altLang="en-US">
              <a:solidFill>
                <a:srgbClr val="435CF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注: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为不影响学员作答,以上方法都尝试后,如遇摄像头仍无法工作的情况下,请您准备一个备用电脑,并尝试更换设备进行作答,以保障会员顺利作答。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15950" y="1186815"/>
            <a:ext cx="1084326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电脑系统&lt;摄像头权限&gt;设置说明: 确认电脑操作系统已授权允许客户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端使用摄像头。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调试设备硬件失败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a8358fffcd81585940823c1baf9647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7205" y="1921510"/>
            <a:ext cx="7502525" cy="3938905"/>
          </a:xfrm>
          <a:prstGeom prst="rect">
            <a:avLst/>
          </a:prstGeom>
        </p:spPr>
      </p:pic>
      <p:pic>
        <p:nvPicPr>
          <p:cNvPr id="5" name="图片 4" descr="69fe73b0-787f-4914-91fb-a2f4ab5e4faa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调试设备摄像头失败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7" name="图片 6" descr="dfc418cf4f6c357c57822e02ef9437a"/>
          <p:cNvPicPr>
            <a:picLocks noChangeAspect="1"/>
          </p:cNvPicPr>
          <p:nvPr/>
        </p:nvPicPr>
        <p:blipFill>
          <a:blip r:embed="rId1"/>
          <a:srcRect l="22803" t="14754" r="23096" b="9260"/>
          <a:stretch>
            <a:fillRect/>
          </a:stretch>
        </p:blipFill>
        <p:spPr>
          <a:xfrm>
            <a:off x="553085" y="2118995"/>
            <a:ext cx="5027930" cy="3513455"/>
          </a:xfrm>
          <a:prstGeom prst="rect">
            <a:avLst/>
          </a:prstGeom>
        </p:spPr>
      </p:pic>
      <p:pic>
        <p:nvPicPr>
          <p:cNvPr id="8" name="图片 7" descr="企业微信截图_97755e48-e381-4788-a315-b4e2398e52e7"/>
          <p:cNvPicPr>
            <a:picLocks noChangeAspect="1"/>
          </p:cNvPicPr>
          <p:nvPr/>
        </p:nvPicPr>
        <p:blipFill>
          <a:blip r:embed="rId2"/>
          <a:srcRect l="4525" t="4946" r="3743" b="9495"/>
          <a:stretch>
            <a:fillRect/>
          </a:stretch>
        </p:blipFill>
        <p:spPr>
          <a:xfrm>
            <a:off x="5927725" y="3041650"/>
            <a:ext cx="5990590" cy="21145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594725" y="5862320"/>
            <a:ext cx="538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图二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15950" y="1186815"/>
            <a:ext cx="1084326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出现下图标志则为物理摄像头没开，参考图二位置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开启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2388870" y="5862320"/>
            <a:ext cx="1158875" cy="356235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调试设备摄像头失败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5bf81125347166289397ba7669695cb3"/>
          <p:cNvPicPr>
            <a:picLocks noChangeAspect="1"/>
          </p:cNvPicPr>
          <p:nvPr/>
        </p:nvPicPr>
        <p:blipFill>
          <a:blip r:embed="rId1"/>
          <a:srcRect l="28706" t="26599" r="32005" b="10812"/>
          <a:stretch>
            <a:fillRect/>
          </a:stretch>
        </p:blipFill>
        <p:spPr>
          <a:xfrm>
            <a:off x="615950" y="2543810"/>
            <a:ext cx="3667760" cy="3373755"/>
          </a:xfrm>
          <a:prstGeom prst="rect">
            <a:avLst/>
          </a:prstGeom>
        </p:spPr>
      </p:pic>
      <p:pic>
        <p:nvPicPr>
          <p:cNvPr id="3" name="图片 2" descr="wecom-temp-2efe32ad981ad68226d53061e7195cd8"/>
          <p:cNvPicPr>
            <a:picLocks noChangeAspect="1"/>
          </p:cNvPicPr>
          <p:nvPr/>
        </p:nvPicPr>
        <p:blipFill>
          <a:blip r:embed="rId2"/>
          <a:srcRect l="16064" t="3726" r="12849" b="20516"/>
          <a:stretch>
            <a:fillRect/>
          </a:stretch>
        </p:blipFill>
        <p:spPr>
          <a:xfrm>
            <a:off x="4833620" y="2543810"/>
            <a:ext cx="6588125" cy="28232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5950" y="1227455"/>
            <a:ext cx="56692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如电脑安装虚拟摄像头，需选择接入电脑自带摄像头。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如还没有反应，请按以下方法操作：详细操作请看下文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29317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如何卸载虚拟摄像头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15950" y="1235075"/>
            <a:ext cx="30753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设置</a:t>
            </a:r>
            <a:r>
              <a:rPr lang="en-US" altLang="zh-CN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</a:t>
            </a:r>
            <a:r>
              <a:rPr lang="en-US" altLang="zh-CN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应用和功能卸载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企业微信截图_165571946092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1879600"/>
            <a:ext cx="4965700" cy="3920490"/>
          </a:xfrm>
          <a:prstGeom prst="rect">
            <a:avLst/>
          </a:prstGeom>
        </p:spPr>
      </p:pic>
      <p:pic>
        <p:nvPicPr>
          <p:cNvPr id="3" name="图片 2" descr="企业微信截图_165571930856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435" y="1879600"/>
            <a:ext cx="4961890" cy="39198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02865" y="5960745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图一：示例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05925" y="5960745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图二：示例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 descr="69fe73b0-787f-4914-91fb-a2f4ab5e4fa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>
            <p:custDataLst>
              <p:tags r:id="rId1"/>
            </p:custDataLst>
          </p:nvPr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异常情况处理办法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15950" y="1028065"/>
            <a:ext cx="1122235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、答题时时好时坏，答题中跳出摄像头、麦克风未授权，授权后方可答题，或网络链接超时，无法继续答题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答：观察右上角名字后面显示网络的地方，如显示红色则说明网络延迟，需更换网络，显示绿色才是正常。这种情况建议关机重启，切换完网络后再进入考试。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 descr="cb2bd2033c014142d58d44ee26adee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985" y="2755900"/>
            <a:ext cx="6682105" cy="3758565"/>
          </a:xfrm>
          <a:prstGeom prst="rect">
            <a:avLst/>
          </a:prstGeom>
        </p:spPr>
      </p:pic>
      <p:pic>
        <p:nvPicPr>
          <p:cNvPr id="2" name="图片 1" descr="69fe73b0-787f-4914-91fb-a2f4ab5e4fa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框 23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异常情况处理办法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3735" y="1352550"/>
            <a:ext cx="1102931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身份验证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环节,点击确认没有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反应。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答:调整电脑分辨率，找到适配考试设备的。一般建议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1440*900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的，可以上下调整一下，直到确定在虚线框内，可以点击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拍照。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7850"/>
          <a:stretch>
            <a:fillRect/>
          </a:stretch>
        </p:blipFill>
        <p:spPr>
          <a:xfrm>
            <a:off x="3364230" y="2668905"/>
            <a:ext cx="5799455" cy="3566795"/>
          </a:xfrm>
          <a:prstGeom prst="rect">
            <a:avLst/>
          </a:prstGeom>
        </p:spPr>
      </p:pic>
      <p:pic>
        <p:nvPicPr>
          <p:cNvPr id="3" name="图片 2" descr="69fe73b0-787f-4914-91fb-a2f4ab5e4faa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15950" y="1471930"/>
            <a:ext cx="9948545" cy="3830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提交答案后,无法正常提交。 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答:只要答案提交,数据就能保存,无需担心,如遇提交进度慢与网络原因无法提交，耐心等待3-5分 钟,即可关闭页面。(操作手册有示意图)；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作答页面内题目文字大小调整:右上方按钮《字号:+和-》；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摄像头闪烁,频闪严重，不稳定。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答:硬件设备接触不良,大概率摄像头排线有损，排线接触有问题。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5950" y="498475"/>
            <a:ext cx="26263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异常情况处理办法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69fe73b0-787f-4914-91fb-a2f4ab5e4fa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6"/>
          <p:cNvSpPr txBox="1"/>
          <p:nvPr>
            <p:custDataLst>
              <p:tags r:id="rId3"/>
            </p:custDataLst>
          </p:nvPr>
        </p:nvSpPr>
        <p:spPr>
          <a:xfrm>
            <a:off x="615950" y="958850"/>
            <a:ext cx="10570845" cy="56591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报名时间：2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02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日至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考试时间：202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22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日起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</a:pP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（具体考试时间详见准考证）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准考证下载时间：202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月1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日10：00至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21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日24：00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设备测试时间（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本考试采用客户端考试，需要下载客户端，模拟考试很重要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）：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月1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日至1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日（每日10:00-22:00）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</a:pPr>
            <a:r>
              <a:rPr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（如有变化以准考证为准，具体考试时间详见准考证，开考前30分钟可登录系统进行身份核验。）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时间安排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6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7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869950" y="1685290"/>
            <a:ext cx="10394315" cy="4268470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kumimoji="1" lang="zh-CN" altLang="en-US" sz="1600" b="1" dirty="0">
              <a:solidFill>
                <a:schemeClr val="bg1"/>
              </a:solidFill>
              <a:latin typeface="Arial" panose="020B0604020202090204" pitchFamily="34" charset="0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803910" y="1685290"/>
            <a:ext cx="10460990" cy="4324350"/>
          </a:xfrm>
          <a:prstGeom prst="rect">
            <a:avLst/>
          </a:prstGeom>
          <a:solidFill>
            <a:schemeClr val="bg1">
              <a:alpha val="51000"/>
            </a:schemeClr>
          </a:solidFill>
          <a:ln w="50800">
            <a:solidFill>
              <a:srgbClr val="1A8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kumimoji="1" lang="zh-CN" altLang="en-US" sz="1600" b="1" dirty="0">
              <a:solidFill>
                <a:schemeClr val="bg1"/>
              </a:solidFill>
              <a:latin typeface="Arial" panose="020B0604020202090204" pitchFamily="34" charset="0"/>
              <a:ea typeface="微软雅黑" panose="020B0503020204020204" charset="-122"/>
            </a:endParaRPr>
          </a:p>
        </p:txBody>
      </p:sp>
      <p:sp>
        <p:nvSpPr>
          <p:cNvPr id="93" name="文本框 92"/>
          <p:cNvSpPr txBox="1"/>
          <p:nvPr>
            <p:custDataLst>
              <p:tags r:id="rId3"/>
            </p:custDataLst>
          </p:nvPr>
        </p:nvSpPr>
        <p:spPr>
          <a:xfrm>
            <a:off x="869950" y="1684655"/>
            <a:ext cx="10395585" cy="4132580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0078FF"/>
              </a:buClr>
              <a:buSzPct val="100000"/>
              <a:buFont typeface="Wingdings" panose="05000000000000000000" charset="0"/>
              <a:buNone/>
            </a:pPr>
            <a:endParaRPr lang="zh-CN" altLang="en-US" sz="1400" spc="15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005FFF"/>
              </a:buClr>
              <a:buSzPct val="100000"/>
              <a:buFont typeface="WPS-Bullets" pitchFamily="2" charset="0"/>
              <a:buChar char=""/>
            </a:pPr>
            <a:r>
              <a:rPr lang="zh-CN" altLang="en-US" sz="2000" b="1" spc="16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</a:t>
            </a:r>
            <a:r>
              <a:rPr lang="zh-CN" altLang="en-US" sz="2000" b="1" spc="16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有疑问,电话咨询!（可电话咨询时间：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-16</a:t>
            </a:r>
            <a:r>
              <a:rPr lang="zh-CN" altLang="en-US" sz="2000" b="1" spc="16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spc="16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en-US" altLang="zh-CN" sz="2000" spc="16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Arial" panose="020B0604020202090204" pitchFamily="34" charset="0"/>
              <a:buChar char="○"/>
              <a:tabLst>
                <a:tab pos="355600" algn="l"/>
              </a:tabLst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测试考试时间：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日至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16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日（ 每天10:00-22:00 ）</a:t>
            </a:r>
            <a:endParaRPr lang="zh-CN" altLang="en-US" sz="2000" spc="15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Arial" panose="020B0604020202090204" pitchFamily="34" charset="0"/>
              <a:buChar char="○"/>
              <a:tabLst>
                <a:tab pos="355600" algn="l"/>
              </a:tabLst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正式考试时间：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22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日起（具体考试时间详见准考证，开考前30分钟登录系统）</a:t>
            </a:r>
            <a:endParaRPr lang="en-US" altLang="zh-CN" sz="2000" b="1" spc="16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anose="05000000000000000000" pitchFamily="2" charset="2"/>
              <a:buChar char="l"/>
              <a:tabLst>
                <a:tab pos="355600" algn="l"/>
              </a:tabLst>
            </a:pPr>
            <a:r>
              <a:rPr lang="zh-CN" altLang="en-US" sz="2000" spc="16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考试操作问题咨询电话：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4008703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0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77（可电话咨询时间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-16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日每天</a:t>
            </a:r>
            <a:r>
              <a:rPr lang="en-US" altLang="zh-CN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10:00-22:00</a:t>
            </a: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及正式考试时间）</a:t>
            </a:r>
            <a:endParaRPr lang="zh-CN" altLang="en-US" sz="2000" spc="160">
              <a:solidFill>
                <a:schemeClr val="tx1">
                  <a:lumMod val="95000"/>
                  <a:lumOff val="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anose="05000000000000000000" pitchFamily="2" charset="2"/>
              <a:buChar char="l"/>
              <a:tabLst>
                <a:tab pos="355600" algn="l"/>
              </a:tabLst>
            </a:pPr>
            <a:r>
              <a:rPr lang="zh-CN" altLang="en-US" sz="2000" spc="16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注意：考试中如遇到答题卡显示（试题答案同步失败）请及时致电上面的联系电话。</a:t>
            </a:r>
            <a:endParaRPr lang="zh-CN" altLang="en-US" sz="2000" spc="16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3" descr="69fe73b0-787f-4914-91fb-a2f4ab5e4fa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615950" y="498475"/>
            <a:ext cx="7937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咨询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930015" y="2270760"/>
            <a:ext cx="4331970" cy="1181100"/>
          </a:xfrm>
          <a:prstGeom prst="rect">
            <a:avLst/>
          </a:prstGeom>
          <a:solidFill>
            <a:srgbClr val="1A8D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zh-CN" altLang="en-US" sz="3200" b="1" dirty="0">
                <a:solidFill>
                  <a:schemeClr val="bg1"/>
                </a:solidFill>
                <a:latin typeface="+mn-ea"/>
                <a:sym typeface="Arial" panose="020B0604020202090204" pitchFamily="34" charset="0"/>
              </a:rPr>
              <a:t>准备工作与客户端</a:t>
            </a:r>
            <a:r>
              <a:rPr kumimoji="1" lang="zh-CN" altLang="en-US" sz="3200" b="1" dirty="0">
                <a:solidFill>
                  <a:schemeClr val="bg1"/>
                </a:solidFill>
                <a:latin typeface="+mn-ea"/>
                <a:sym typeface="Arial" panose="020B0604020202090204" pitchFamily="34" charset="0"/>
              </a:rPr>
              <a:t>下载</a:t>
            </a:r>
            <a:endParaRPr kumimoji="1" lang="zh-CN" altLang="en-US" sz="3200" b="1" dirty="0">
              <a:solidFill>
                <a:schemeClr val="bg1"/>
              </a:solidFill>
              <a:latin typeface="+mn-ea"/>
              <a:sym typeface="Arial" panose="020B0604020202090204" pitchFamily="34" charset="0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384" y="3365173"/>
            <a:ext cx="3105310" cy="19559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5950" y="1269365"/>
            <a:ext cx="10911840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、硬件配置标准的pc电脑「windows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10 1607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以上、Mac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OS 10.13以上版本）」 内存（机带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RAM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）不少于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G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带摄像头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+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手机「须安装微信最新版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（pad不可用）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」；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windows7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windows8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不可使用，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Mac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系统安装</a:t>
            </a: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Windows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不可使用。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、需下载“最新版本”谷歌浏览器、360极速浏览器。「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需要同时下载两个浏览器，优先使用谷歌浏览器，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不允许使用其他浏览器。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」；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谷歌浏览器官网：       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2" action="ppaction://hlinkfile"/>
              </a:rPr>
              <a:t>https://www.google.cn/intl/zh-CN/chrome/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360极速浏览器官网：        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3" action="ppaction://hlinkfile"/>
              </a:rPr>
              <a:t>https://browser.360.cn/ee/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、网络带宽要求：实际上行带宽2兆以上-2M(即2Mb/s)。 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4、 电脑桌面需存放一张“证件照（身份证正面人像照片）”，《身份核验》流程未通过时，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需要拍照并上传身份证照片，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提交至人工审核；（身份核验失败不提交，无法通过，算缺考）</a:t>
            </a:r>
            <a:endParaRPr lang="en-US" altLang="zh-CN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6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、考生须知</a:t>
            </a:r>
            <a:endParaRPr lang="zh-CN" altLang="en-US" sz="16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缺考者停考6个月（时间从考试当天起算）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准备工作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0435" y="3387725"/>
            <a:ext cx="583565" cy="58356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rcRect l="33147" t="5451" r="33600" b="49171"/>
          <a:stretch>
            <a:fillRect/>
          </a:stretch>
        </p:blipFill>
        <p:spPr>
          <a:xfrm>
            <a:off x="3121660" y="2679700"/>
            <a:ext cx="583565" cy="576580"/>
          </a:xfrm>
          <a:prstGeom prst="ellipse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615950" y="498475"/>
            <a:ext cx="703516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准备工作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-------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注意：需要提前准备两台移动设备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69fe73b0-787f-4914-91fb-a2f4ab5e4f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5950" y="1042035"/>
            <a:ext cx="1110043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侧方手机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监控摆放位置：手机放置在考生正左侧/右侧1.5-2米，手机高度与考生头部齐平，桌面无杂物，手机画面需覆盖“头部、双手、电脑屏幕”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、后方手机监控摆放位置：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手机放置在考生左侧/右侧斜后方</a:t>
            </a:r>
            <a:r>
              <a:rPr lang="en-US" altLang="zh-CN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45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度1.5-2米，手机高度与考生头部齐平，桌面无杂物，手机画面需覆盖“头部、双手、电脑屏幕、侧方手机</a:t>
            </a:r>
            <a:r>
              <a: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监控”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须保持电量充足，关闭移动设备录屏、音乐、闹钟等可能影响正常笔试的应用程序，（模拟测试时，建议模拟20分钟以上）拒接电话和语音通话等设置，笔试过程中不得接打电话，不得转换笔试界面，视频监控设备不得中断。如下图所示：</a:t>
            </a:r>
            <a:endParaRPr lang="zh-CN" altLang="en-US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37760" y="642493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/>
              <a:t>上图为：手机摆放位置示例</a:t>
            </a:r>
            <a:endParaRPr lang="zh-CN" altLang="en-US" sz="140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17420" y="3759200"/>
            <a:ext cx="7802880" cy="25838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615950" y="498475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登录方式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5950" y="1160780"/>
            <a:ext cx="831596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考生可直接复制到谷歌浏览器（推荐用这种登陆方式）</a:t>
            </a:r>
            <a:endParaRPr lang="zh-CN" altLang="en-US">
              <a:hlinkClick r:id="rId1" action="ppaction://hlinkfile"/>
            </a:endParaRPr>
          </a:p>
          <a:p>
            <a:pPr>
              <a:lnSpc>
                <a:spcPct val="150000"/>
              </a:lnSpc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https://www.kaoshixing.com/login/account/login/395389</a:t>
            </a:r>
            <a:endParaRPr lang="zh-CN" altLang="en-US"/>
          </a:p>
        </p:txBody>
      </p:sp>
      <p:pic>
        <p:nvPicPr>
          <p:cNvPr id="4" name="图片 3" descr="69fe73b0-787f-4914-91fb-a2f4ab5e4fa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219825" y="6466205"/>
            <a:ext cx="8940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/>
              <a:t>图六示例</a:t>
            </a:r>
            <a:endParaRPr lang="zh-CN" altLang="en-US" sz="1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2082800"/>
            <a:ext cx="6894830" cy="43091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11"/>
          <p:cNvCxnSpPr/>
          <p:nvPr>
            <p:custDataLst>
              <p:tags r:id="rId1"/>
            </p:custDataLst>
          </p:nvPr>
        </p:nvCxnSpPr>
        <p:spPr>
          <a:xfrm>
            <a:off x="11278235" y="609600"/>
            <a:ext cx="2305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2"/>
          <p:cNvCxnSpPr/>
          <p:nvPr>
            <p:custDataLst>
              <p:tags r:id="rId2"/>
            </p:custDataLst>
          </p:nvPr>
        </p:nvCxnSpPr>
        <p:spPr>
          <a:xfrm>
            <a:off x="11278235" y="670560"/>
            <a:ext cx="141605" cy="0"/>
          </a:xfrm>
          <a:prstGeom prst="line">
            <a:avLst/>
          </a:prstGeom>
          <a:ln w="19050" cap="rnd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6"/>
          <p:cNvSpPr txBox="1"/>
          <p:nvPr>
            <p:custDataLst>
              <p:tags r:id="rId3"/>
            </p:custDataLst>
          </p:nvPr>
        </p:nvSpPr>
        <p:spPr>
          <a:xfrm>
            <a:off x="615950" y="1108710"/>
            <a:ext cx="10570845" cy="8921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客户端下载地址：https://www.kaoshixing.com/login/account/login/395389</a:t>
            </a:r>
            <a:b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输入网址后，点击回车，输入账号密码（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账号：身份证号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密码：身份证后</a:t>
            </a:r>
            <a:r>
              <a:rPr altLang="zh-CN" sz="1600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位</a:t>
            </a: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16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4" name="图片 5" descr="69fe73b0-787f-4914-91fb-a2f4ab5e4fa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00185" y="428625"/>
            <a:ext cx="2771140" cy="530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5950" y="498475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客户端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下载</a:t>
            </a:r>
            <a:endParaRPr lang="zh-CN" alt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6"/>
            </p:custDataLst>
          </p:nvPr>
        </p:nvSpPr>
        <p:spPr>
          <a:xfrm>
            <a:off x="0" y="572770"/>
            <a:ext cx="294005" cy="311785"/>
          </a:xfrm>
          <a:prstGeom prst="rect">
            <a:avLst/>
          </a:prstGeom>
          <a:solidFill>
            <a:srgbClr val="1A8D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t="7943"/>
          <a:stretch>
            <a:fillRect/>
          </a:stretch>
        </p:blipFill>
        <p:spPr>
          <a:xfrm>
            <a:off x="615315" y="2000885"/>
            <a:ext cx="10663555" cy="43561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1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476_1*f*1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00"/>
  <p:tag name="KSO_WM_UNIT_SHOW_EDIT_AREA_INDICATION" val="1"/>
  <p:tag name="KSO_WM_CHIP_GROUPID" val="5e6b05596848fb12bee65ac8"/>
  <p:tag name="KSO_WM_CHIP_XID" val="5e6b05596848fb12bee65aca"/>
  <p:tag name="KSO_WM_UNIT_DEC_AREA_ID" val="c1cfd0f6ba0344ef9f25b122e595114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07386e5347f4fe393b8165446814056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130c4e1c26b0a66a1c57d35"/>
  <p:tag name="KSO_WM_TEMPLATE_ASSEMBLE_GROUPID" val="6130c4e1c26b0a66a1c57d35"/>
</p:tagLst>
</file>

<file path=ppt/tags/tag12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13.xml><?xml version="1.0" encoding="utf-8"?>
<p:tagLst xmlns:p="http://schemas.openxmlformats.org/presentationml/2006/main">
  <p:tag name="MH_OLD_SHAPE_ID" val="4"/>
  <p:tag name="REFSHAPE" val="105553135680696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18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19.xml><?xml version="1.0" encoding="utf-8"?>
<p:tagLst xmlns:p="http://schemas.openxmlformats.org/presentationml/2006/main">
  <p:tag name="MH_OLD_SHAPE_ID" val="4"/>
  <p:tag name="REFSHAPE" val="105553135680696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26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27.xml><?xml version="1.0" encoding="utf-8"?>
<p:tagLst xmlns:p="http://schemas.openxmlformats.org/presentationml/2006/main">
  <p:tag name="MH_OLD_SHAPE_ID" val="4"/>
  <p:tag name="REFSHAPE" val="105553135680696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2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33.xml><?xml version="1.0" encoding="utf-8"?>
<p:tagLst xmlns:p="http://schemas.openxmlformats.org/presentationml/2006/main">
  <p:tag name="MH_OLD_SHAPE_ID" val="4"/>
  <p:tag name="REFSHAPE" val="105553135680696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5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2"/>
  <p:tag name="KSO_WM_UNIT_DEC_AREA_ID" val="3e56843929ba4590b1dd56db50fbcb5f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ags/tag38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39.xml><?xml version="1.0" encoding="utf-8"?>
<p:tagLst xmlns:p="http://schemas.openxmlformats.org/presentationml/2006/main">
  <p:tag name="MH_OLD_SHAPE_ID" val="4"/>
  <p:tag name="REFSHAPE" val="105553135680696"/>
</p:tagLst>
</file>

<file path=ppt/tags/tag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476_1*f*1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00"/>
  <p:tag name="KSO_WM_UNIT_SHOW_EDIT_AREA_INDICATION" val="1"/>
  <p:tag name="KSO_WM_CHIP_GROUPID" val="5e6b05596848fb12bee65ac8"/>
  <p:tag name="KSO_WM_CHIP_XID" val="5e6b05596848fb12bee65aca"/>
  <p:tag name="KSO_WM_UNIT_DEC_AREA_ID" val="c1cfd0f6ba0344ef9f25b122e595114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07386e5347f4fe393b8165446814056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130c4e1c26b0a66a1c57d35"/>
  <p:tag name="KSO_WM_TEMPLATE_ASSEMBLE_GROUPID" val="6130c4e1c26b0a66a1c57d35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835,&quot;width&quot;:4364}"/>
  <p:tag name="KSO_WM_UNIT_TYPE" val="j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UNIT_COLOR_SCHEME_SHAPE_ID" val="16"/>
  <p:tag name="KSO_WM_UNIT_COLOR_SCHEME_PARENT_PAGE" val="0_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194755_1*i*1"/>
  <p:tag name="KSO_WM_TEMPLATE_CATEGORY" val="diagram"/>
  <p:tag name="KSO_WM_TEMPLATE_INDEX" val="2019475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MH_OLD_SHAPE_ID" val="4"/>
  <p:tag name="REFSHAPE" val="105553135680696"/>
</p:tagLst>
</file>

<file path=ppt/tags/tag60.xml><?xml version="1.0" encoding="utf-8"?>
<p:tagLst xmlns:p="http://schemas.openxmlformats.org/presentationml/2006/main">
  <p:tag name="KSO_WM_UNIT_COLOR_SCHEME_SHAPE_ID" val="17"/>
  <p:tag name="KSO_WM_UNIT_COLOR_SCHEME_PARENT_PAGE" val="0_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94755_1*i*2"/>
  <p:tag name="KSO_WM_TEMPLATE_CATEGORY" val="diagram"/>
  <p:tag name="KSO_WM_TEMPLATE_INDEX" val="2019475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61.xml><?xml version="1.0" encoding="utf-8"?>
<p:tagLst xmlns:p="http://schemas.openxmlformats.org/presentationml/2006/main">
  <p:tag name="KSO_WM_UNIT_TEXT_PART_ID_V2" val="d-4-2"/>
  <p:tag name="KSO_WM_UNIT_COLOR_SCHEME_SHAPE_ID" val="2"/>
  <p:tag name="KSO_WM_UNIT_COLOR_SCHEME_PARENT_PAGE" val="0_1"/>
  <p:tag name="KSO_WM_UNIT_SUBTYPE" val="a"/>
  <p:tag name="KSO_WM_UNIT_PRESET_TEXT" val="单击此处添加小标题：&#13;点击此处添加正文，文字是您思想的提炼，为了最终演示发布的良好效果，请尽量言简意赅的阐述观点；根据需要可酌情增减文字，以便观者可以准确理解您所传达的信息。您的正文已经简明扼要，字字珠玑，但信息却千丝万缕、错综复杂，需要用更多的文字来表述；但请您尽可能提炼思想的精髓，恰如其分的表达观点，往往可以事半功倍。&#13;我们为您  标注了最  适合的位  置您输入  的文字到  这里时就  是最佳视&#13;为了能让  您有更直  观的字数  感受并进  一步方便    &#13;单击此处添加小标题：&#13;点击此处添加正文，文字是您思想的提炼，为了最终演示发布的良好效果，请尽量言简意赅。"/>
  <p:tag name="KSO_WM_UNIT_NOCLEAR" val="1"/>
  <p:tag name="KSO_WM_UNIT_VALUE" val="46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94755_1*f*1"/>
  <p:tag name="KSO_WM_TEMPLATE_CATEGORY" val="diagram"/>
  <p:tag name="KSO_WM_TEMPLATE_INDEX" val="20194755"/>
  <p:tag name="KSO_WM_UNIT_LAYERLEVEL" val="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TYPE" val="j"/>
</p:tagLst>
</file>

<file path=ppt/tags/tag63.xml><?xml version="1.0" encoding="utf-8"?>
<p:tagLst xmlns:p="http://schemas.openxmlformats.org/presentationml/2006/main">
  <p:tag name="KSO_WM_SLIDE_COLORSCHEME_VERSION" val="3.2"/>
  <p:tag name="KSO_WM_SLIDE_ID" val="diagram20194755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19*458"/>
  <p:tag name="KSO_WM_SLIDE_POSITION" val="26*50"/>
  <p:tag name="KSO_WM_TAG_VERSION" val="1.0"/>
  <p:tag name="KSO_WM_BEAUTIFY_FLAG" val="#wm#"/>
  <p:tag name="KSO_WM_TEMPLATE_CATEGORY" val="diagram"/>
  <p:tag name="KSO_WM_TEMPLATE_INDEX" val="20194755"/>
  <p:tag name="KSO_WM_SLIDE_LAYOUT" val="a_f"/>
  <p:tag name="KSO_WM_SLIDE_LAYOUT_CNT" val="1_1"/>
</p:tagLst>
</file>

<file path=ppt/tags/tag64.xml><?xml version="1.0" encoding="utf-8"?>
<p:tagLst xmlns:p="http://schemas.openxmlformats.org/presentationml/2006/main">
  <p:tag name="commondata" val="eyJoZGlkIjoiODhhN2QzYWJiZGJiYTc1YjgyOTIxZDQ4MjdhODNiNTgifQ=="/>
</p:tagLst>
</file>

<file path=ppt/tags/tag7.xml><?xml version="1.0" encoding="utf-8"?>
<p:tagLst xmlns:p="http://schemas.openxmlformats.org/presentationml/2006/main">
  <p:tag name="KSO_WM_SLIDE_ID" val="diagram202114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06*540"/>
  <p:tag name="KSO_WM_SLIDE_POSITION" val="0*0"/>
  <p:tag name="KSO_WM_TAG_VERSION" val="1.0"/>
  <p:tag name="KSO_WM_BEAUTIFY_FLAG" val="#wm#"/>
  <p:tag name="KSO_WM_TEMPLATE_CATEGORY" val="diagram"/>
  <p:tag name="KSO_WM_TEMPLATE_INDEX" val="20211476"/>
  <p:tag name="KSO_WM_SLIDE_LAYOUT" val="a_f"/>
  <p:tag name="KSO_WM_SLIDE_LAYOUT_CNT" val="1_1"/>
  <p:tag name="KSO_WM_SLIDE_LAYOUT_INFO" val="{&quot;direction&quot;:1,&quot;id&quot;:&quot;2021-09-02T20:34:45&quot;,&quot;maxSize&quot;:{&quot;size1&quot;:35},&quot;minSize&quot;:{&quot;size1&quot;:35},&quot;normalSize&quot;:{&quot;size1&quot;:35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9-02T20:34:45&quot;,&quot;margin&quot;:{&quot;bottom&quot;:5.502999782562256,&quot;left&quot;:1.2450000047683716,&quot;right&quot;:1.2960000038146973,&quot;top&quot;:3.38700008392334},&quot;type&quot;:0},{&quot;id&quot;:&quot;2021-09-02T20:34:45&quot;,&quot;margin&quot;:{&quot;bottom&quot;:2.5399999618530273,&quot;left&quot;:1.6920002698898315,&quot;right&quot;:1.8980001211166382,&quot;top&quot;:2.5399999618530273},&quot;type&quot;:0}],&quot;type&quot;:0}"/>
  <p:tag name="KSO_WM_SLIDE_CAN_ADD_NAVIGATION" val="1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37b7b7ee298d401b013"/>
  <p:tag name="KSO_WM_CHIP_FILLPROP" val="[[{&quot;text_align&quot;:&quot;lm&quot;,&quot;text_direction&quot;:&quot;horizontal&quot;,&quot;support_big_font&quot;:false,&quot;picture_toward&quot;:0,&quot;picture_dockside&quot;:[],&quot;fill_id&quot;:&quot;350ec91c9ad44fdbb206e19c2af94b5f&quot;,&quot;fill_align&quot;:&quot;cm&quot;,&quot;chip_types&quot;:[&quot;text&quot;,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7dc253cee86c47f8a027a0eb4441b5ce&quot;,&quot;fill_align&quot;:&quot;cm&quot;,&quot;chip_types&quot;:[&quot;diagram&quot;,&quot;text&quot;,&quot;picture&quot;,&quot;chart&quot;,&quot;table&quot;,&quot;video&quot;]}]]"/>
  <p:tag name="KSO_WM_CHIP_DECFILLPROP" val="[]"/>
  <p:tag name="KSO_WM_CHIP_GROUPID" val="5f6c937b7b7ee298d401b012"/>
  <p:tag name="KSO_WM_SLIDE_BK_DARK_LIGHT" val="2"/>
  <p:tag name="KSO_WM_SLIDE_BACKGROUND_TYPE" val="leftRight"/>
  <p:tag name="KSO_WM_SLIDE_SUPPORT_FEATURE_TYPE" val="0"/>
  <p:tag name="KSO_WM_TEMPLATE_ASSEMBLE_XID" val="6130c4e1c26b0a66a1c57d35"/>
  <p:tag name="KSO_WM_TEMPLATE_ASSEMBLE_GROUPID" val="6130c4e1c26b0a66a1c57d35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76_1*i*4"/>
  <p:tag name="KSO_WM_TEMPLATE_CATEGORY" val="diagram"/>
  <p:tag name="KSO_WM_TEMPLATE_INDEX" val="202114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2"/>
  <p:tag name="KSO_WM_UNIT_DEC_AREA_ID" val="2244a0f1b14b4a268f8a2990b42fe12d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6c937b7b7ee298d401b012"/>
  <p:tag name="KSO_WM_CHIP_XID" val="5f6c937b7b7ee298d401b013"/>
  <p:tag name="KSO_WM_UNIT_LINE_FORE_SCHEMECOLOR_INDEX_BRIGHTNESS" val="0"/>
  <p:tag name="KSO_WM_UNIT_LINE_FORE_SCHEMECOLOR_INDEX" val="15"/>
  <p:tag name="KSO_WM_UNIT_LINE_FILL_TYPE" val="2"/>
  <p:tag name="KSO_WM_TEMPLATE_ASSEMBLE_XID" val="6130c4e1c26b0a66a1c57d35"/>
  <p:tag name="KSO_WM_TEMPLATE_ASSEMBLE_GROUPID" val="6130c4e1c26b0a66a1c57d3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4895</Words>
  <Application>WPS 文字</Application>
  <PresentationFormat>宽屏</PresentationFormat>
  <Paragraphs>303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6" baseType="lpstr">
      <vt:lpstr>Arial</vt:lpstr>
      <vt:lpstr>宋体</vt:lpstr>
      <vt:lpstr>Wingdings</vt:lpstr>
      <vt:lpstr>微软雅黑</vt:lpstr>
      <vt:lpstr>汉仪旗黑</vt:lpstr>
      <vt:lpstr>Segoe UI</vt:lpstr>
      <vt:lpstr>苹方-简</vt:lpstr>
      <vt:lpstr>Wingdings</vt:lpstr>
      <vt:lpstr>宋体</vt:lpstr>
      <vt:lpstr>Arial Unicode MS</vt:lpstr>
      <vt:lpstr>汉仪书宋二KW</vt:lpstr>
      <vt:lpstr>Calibri Light</vt:lpstr>
      <vt:lpstr>Helvetica Neue</vt:lpstr>
      <vt:lpstr>Calibri</vt:lpstr>
      <vt:lpstr>WPS-Bullets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wangxue</dc:creator>
  <cp:lastModifiedBy>WPS_1529124773</cp:lastModifiedBy>
  <cp:revision>79</cp:revision>
  <dcterms:created xsi:type="dcterms:W3CDTF">2025-04-07T02:57:53Z</dcterms:created>
  <dcterms:modified xsi:type="dcterms:W3CDTF">2025-04-07T02:57:53Z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2052-6.4.0.8550</vt:lpwstr>
  </property>
  <property fmtid="{D5CDD505-2E9C-101B-9397-08002B2CF9AE}" pid="3" name="ICV">
    <vt:lpwstr>B4AE3DC213D831DE1231F36714E6B834_43</vt:lpwstr>
  </property>
</Properties>
</file>