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418" r:id="rId6"/>
    <p:sldId id="486" r:id="rId7"/>
    <p:sldId id="267" r:id="rId8"/>
    <p:sldId id="375" r:id="rId9"/>
    <p:sldId id="314" r:id="rId10"/>
    <p:sldId id="481" r:id="rId11"/>
    <p:sldId id="482" r:id="rId12"/>
    <p:sldId id="483" r:id="rId13"/>
    <p:sldId id="484" r:id="rId14"/>
    <p:sldId id="275" r:id="rId15"/>
    <p:sldId id="276" r:id="rId16"/>
    <p:sldId id="350" r:id="rId17"/>
    <p:sldId id="315" r:id="rId18"/>
    <p:sldId id="277" r:id="rId19"/>
    <p:sldId id="320" r:id="rId20"/>
    <p:sldId id="322" r:id="rId21"/>
    <p:sldId id="323" r:id="rId22"/>
    <p:sldId id="452" r:id="rId23"/>
    <p:sldId id="321" r:id="rId24"/>
    <p:sldId id="268" r:id="rId25"/>
    <p:sldId id="282" r:id="rId26"/>
    <p:sldId id="298" r:id="rId27"/>
    <p:sldId id="286" r:id="rId28"/>
    <p:sldId id="287" r:id="rId29"/>
    <p:sldId id="341" r:id="rId30"/>
    <p:sldId id="406" r:id="rId31"/>
    <p:sldId id="281" r:id="rId32"/>
    <p:sldId id="407" r:id="rId33"/>
    <p:sldId id="289" r:id="rId34"/>
    <p:sldId id="290" r:id="rId35"/>
    <p:sldId id="291" r:id="rId36"/>
    <p:sldId id="408" r:id="rId37"/>
    <p:sldId id="409" r:id="rId38"/>
    <p:sldId id="292" r:id="rId39"/>
    <p:sldId id="473" r:id="rId40"/>
    <p:sldId id="293" r:id="rId41"/>
    <p:sldId id="417" r:id="rId42"/>
  </p:sldIdLst>
  <p:sldSz cx="12192000" cy="6858000"/>
  <p:notesSz cx="7103745" cy="10234295"/>
  <p:custDataLst>
    <p:tags r:id="rId4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DFF"/>
    <a:srgbClr val="005FFF"/>
    <a:srgbClr val="0078FF"/>
    <a:srgbClr val="F0F3F7"/>
    <a:srgbClr val="EFF2F6"/>
    <a:srgbClr val="FFFFFF"/>
    <a:srgbClr val="5B9BD5"/>
    <a:srgbClr val="5FB6D4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gs" Target="tags/tag42.xml"/><Relationship Id="rId46" Type="http://schemas.openxmlformats.org/officeDocument/2006/relationships/commentAuthors" Target="commentAuthors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1.xml"/><Relationship Id="rId7" Type="http://schemas.openxmlformats.org/officeDocument/2006/relationships/image" Target="../media/image9.png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image" Target="../media/image1.jpeg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image" Target="../media/image1.jpe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33.xml"/><Relationship Id="rId7" Type="http://schemas.openxmlformats.org/officeDocument/2006/relationships/image" Target="../media/image12.png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image" Target="../media/image1.jpeg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tags" Target="../tags/tag36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s://www.kancloud.cn/exam-star/ksxhelp_1/1698327&#13;" TargetMode="Externa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jpeg"/><Relationship Id="rId3" Type="http://schemas.openxmlformats.org/officeDocument/2006/relationships/hyperlink" Target="https://jingyan.baidu.com/article/7c6fb428458f1fc1652c90d2.html&#13;" TargetMode="External"/><Relationship Id="rId2" Type="http://schemas.openxmlformats.org/officeDocument/2006/relationships/hyperlink" Target="https://browser.360.cn/ee/mac/index.html" TargetMode="External"/><Relationship Id="rId1" Type="http://schemas.openxmlformats.org/officeDocument/2006/relationships/hyperlink" Target="https://www.google.cn/intl/zh-CN/chrome/&#13;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1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1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jpe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image" Target="../media/image1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41.xml"/><Relationship Id="rId5" Type="http://schemas.openxmlformats.org/officeDocument/2006/relationships/image" Target="../media/image1.jpeg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Relationship Id="rId3" Type="http://schemas.openxmlformats.org/officeDocument/2006/relationships/hyperlink" Target="https://browser.360.cn/ee/mac/index.html&#13;" TargetMode="External"/><Relationship Id="rId2" Type="http://schemas.openxmlformats.org/officeDocument/2006/relationships/hyperlink" Target="https://www.google.cn/intl/zh-CN/chrome/" TargetMode="Externa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hyperlink" Target="https://www.kaoshixing.com/login/account/login/395389" TargetMode="Externa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13.xml"/><Relationship Id="rId7" Type="http://schemas.openxmlformats.org/officeDocument/2006/relationships/image" Target="../media/image7.png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image" Target="../media/image1.jpeg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71830" y="1813560"/>
            <a:ext cx="10848340" cy="432562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三类人员线上作答操作手册（</a:t>
            </a:r>
            <a:r>
              <a:rPr lang="en-US" altLang="zh-CN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年）</a:t>
            </a:r>
            <a:endParaRPr lang="zh-CN" altLang="en-US" sz="4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4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本次考试采用客户端考试，一定要下载客户端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模拟考试很重要，提前测试设备和客户端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考试过程中不允许打开摄像头</a:t>
            </a:r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虚拟背景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考试过程中不允许使用虚拟</a:t>
            </a:r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摄像头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关闭所有电脑管理工具，例如电脑管家、安全卫士等。</a:t>
            </a:r>
            <a:endParaRPr lang="zh-CN" altLang="en-US" sz="1600" dirty="0">
              <a:latin typeface="Arial" panose="020B0704020202020204" pitchFamily="34" charset="0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双击安装包图标，在安装弹框中，直接点击“安装”。若此过程中出现授权提醒，必须点击是/允许。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图片 9" descr="166789006132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637790" y="2350770"/>
            <a:ext cx="691642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8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安装成功后，点击“完成”，客户端安装成功；</a:t>
            </a:r>
            <a:r>
              <a:rPr lang="zh-CN" altLang="en-US" sz="1600" dirty="0">
                <a:solidFill>
                  <a:srgbClr val="FF0000"/>
                </a:solidFill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客户端下载成功后重启一下电脑，重启后不要直接点客户端进入，回到网页登录跳转。</a:t>
            </a:r>
            <a:endParaRPr lang="zh-CN" altLang="en-US" sz="1600" dirty="0">
              <a:latin typeface="Arial" panose="020B0704020202020204" pitchFamily="34" charset="0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ea"/>
              <a:buNone/>
            </a:pPr>
            <a:r>
              <a:rPr lang="en-US" altLang="zh-CN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sz="1600" dirty="0">
                <a:latin typeface="Arial" panose="020B0704020202020204" pitchFamily="34" charset="0"/>
                <a:ea typeface="微软雅黑" panose="020B0503020204020204" charset="-122"/>
                <a:sym typeface="+mn-ea"/>
              </a:rPr>
              <a:t>注意：下载完客户端直接退出即可，无需登录，该客户端仅作为考核工具。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11" descr="IMG_25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50110" y="2699508"/>
            <a:ext cx="4945201" cy="3545133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 descr="企业微信截图_503eb111-cdd0-492e-9aba-928312c4b3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2577465"/>
            <a:ext cx="5831840" cy="369379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客户端安装完成后，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返回网页刷新页面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，点击客户端答题，会出现弹窗，选择打开严肃考试客户端，跳转至考试页面，完成模拟考试即可。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正式考试和模拟考试流程一致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4028" r="5848"/>
          <a:stretch>
            <a:fillRect/>
          </a:stretch>
        </p:blipFill>
        <p:spPr>
          <a:xfrm>
            <a:off x="1741805" y="2143125"/>
            <a:ext cx="8695055" cy="415163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ym typeface="+mn-ea"/>
            </a:endParaRPr>
          </a:p>
          <a:p>
            <a:pPr algn="ctr"/>
            <a:r>
              <a:rPr lang="zh-CN" altLang="en-US" sz="3200" b="1">
                <a:sym typeface="+mn-ea"/>
              </a:rPr>
              <a:t>作答流程与规则</a:t>
            </a:r>
            <a:endParaRPr lang="zh-CN" altLang="en-US" sz="3600"/>
          </a:p>
          <a:p>
            <a:pPr algn="ctr"/>
            <a:endParaRPr kumimoji="1" lang="zh-CN" altLang="en-US" sz="36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48080"/>
            <a:ext cx="1108202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测试作答环节，流程如下；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时间：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日至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21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日（每天）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10:00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22:00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身份核验失败需要人工上传身份证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原件正面人像）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照片，等待人工审核。（长时间未通过，可拨打电话）详见最后一页联系方式。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测试作答流程与规则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16585" y="2802255"/>
            <a:ext cx="10755630" cy="29622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第一步：输入网址：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https://www.kaoshixing.com/login/account/login/395389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输入账号密码进行登录（账号身份证号  密码身份证后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6位）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第二步：点击考试，选择三类人员模拟考试，点击去开始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第三步：根据设备型号选择客户端下载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第四步：返回网页进行刷新，点击客户端答题，出现弹窗点击打开客户端答题进行跳转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第五步：阅读考生须知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第六步：完成身份核验，设备调试即可答题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616585" y="5902960"/>
            <a:ext cx="11254740" cy="724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关闭电脑上可能出现的广告、弹屏、杀毒软件、弹窗插件等软件，微信，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QQ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，腾讯会议等一切考试无关软件，否则会影响作答。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413510"/>
            <a:ext cx="1124712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正式作答环节，流程如下；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200000"/>
              </a:lnSpc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考试时间：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24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日起（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具体考试时间见准考证）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200000"/>
              </a:lnSpc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（如有变化，具体考试时间详见准考证，开考前30分钟可登录系统进行身份核验。）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1、需要提前30分钟进行身份核验，每个人支持2次核验，核验未通过必须要提交身份证照片等待人工审核。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2、身份核验未通过后,当前页面请勿关闭，不要惊慌着急、请耐心等待,观察审核状态即可,如人工审核完成后,刷新页面时可看到“作答开始倒计时”状态按钮,等倒计时结束后，可刷新页面,开始进入作答。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3、为了不影响您的作答时间,务必在（考前30分钟提前进入系统）进行设备调试，做身份核验，考试设置迟到限时，开考后1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分钟后，不可进入系统答题。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正式作答流程与规则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87400" y="5589905"/>
            <a:ext cx="11076305" cy="724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关闭电脑上可能出现的广告、弹屏、杀毒软件、弹窗插件等软件，微信，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QQ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，腾讯会议等一切考试无关软件，否则会影响作答。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086225" y="238887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调试设备</a:t>
            </a: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身份核验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615950" y="1384935"/>
            <a:ext cx="75679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先调试设备（调试摄像头、麦克风设备），确保作答设备稳定、正常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企业微信截图_fef6366b-563d-430c-b495-9ca2fdef887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30" y="2162810"/>
            <a:ext cx="4875530" cy="40487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405" y="2179320"/>
            <a:ext cx="3028950" cy="39687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77925"/>
            <a:ext cx="68033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点击启用摄像头和麦克风，状态为正常，有画面，即可下一步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5" y="2038985"/>
            <a:ext cx="6953885" cy="415988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调用手机副摄像头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t="1424"/>
          <a:stretch>
            <a:fillRect/>
          </a:stretch>
        </p:blipFill>
        <p:spPr>
          <a:xfrm>
            <a:off x="2107565" y="1780540"/>
            <a:ext cx="7976235" cy="47478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5950" y="1340485"/>
            <a:ext cx="381444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使用手机微信扫描屏幕中二维码；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矩形 21"/>
          <p:cNvSpPr/>
          <p:nvPr/>
        </p:nvSpPr>
        <p:spPr>
          <a:xfrm>
            <a:off x="0" y="0"/>
            <a:ext cx="4195445" cy="6855460"/>
          </a:xfrm>
          <a:prstGeom prst="rect">
            <a:avLst/>
          </a:prstGeom>
          <a:solidFill>
            <a:srgbClr val="1A8DFF"/>
          </a:solidFill>
          <a:ln>
            <a:solidFill>
              <a:srgbClr val="1A8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85850" y="2647950"/>
            <a:ext cx="4019550" cy="1181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9DC3E6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600" b="1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目录 </a:t>
            </a:r>
            <a:r>
              <a:rPr kumimoji="1" lang="en-US" altLang="zh-CN" sz="3600" b="1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contents</a:t>
            </a:r>
            <a:endParaRPr kumimoji="1" lang="en-US" altLang="zh-CN" sz="36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989320" y="1579880"/>
            <a:ext cx="4019550" cy="4624167"/>
            <a:chOff x="9314" y="980"/>
            <a:chExt cx="6151" cy="7251"/>
          </a:xfrm>
        </p:grpSpPr>
        <p:grpSp>
          <p:nvGrpSpPr>
            <p:cNvPr id="23" name="组合 22"/>
            <p:cNvGrpSpPr/>
            <p:nvPr/>
          </p:nvGrpSpPr>
          <p:grpSpPr>
            <a:xfrm rot="0">
              <a:off x="9314" y="980"/>
              <a:ext cx="1223" cy="5819"/>
              <a:chOff x="9295" y="1973"/>
              <a:chExt cx="1320" cy="7074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4" name="组合 13"/>
              <p:cNvGrpSpPr/>
              <p:nvPr/>
            </p:nvGrpSpPr>
            <p:grpSpPr>
              <a:xfrm>
                <a:off x="9295" y="1973"/>
                <a:ext cx="1320" cy="3240"/>
                <a:chOff x="6096000" y="1375722"/>
                <a:chExt cx="838200" cy="2057400"/>
              </a:xfrm>
              <a:grpFill/>
            </p:grpSpPr>
            <p:sp>
              <p:nvSpPr>
                <p:cNvPr id="6" name="矩形 5"/>
                <p:cNvSpPr/>
                <p:nvPr/>
              </p:nvSpPr>
              <p:spPr>
                <a:xfrm>
                  <a:off x="6096000" y="1375722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704020202020204" pitchFamily="34" charset="0"/>
                    </a:rPr>
                    <a:t>01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704020202020204" pitchFamily="34" charset="0"/>
                  </a:endParaRPr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6096000" y="2594922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704020202020204" pitchFamily="34" charset="0"/>
                    </a:rPr>
                    <a:t>02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704020202020204" pitchFamily="34" charset="0"/>
                  </a:endParaRPr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9295" y="5813"/>
                <a:ext cx="1320" cy="3234"/>
                <a:chOff x="6096000" y="1256837"/>
                <a:chExt cx="838200" cy="2053639"/>
              </a:xfrm>
              <a:grpFill/>
            </p:grpSpPr>
            <p:sp>
              <p:nvSpPr>
                <p:cNvPr id="9" name="矩形 8"/>
                <p:cNvSpPr/>
                <p:nvPr/>
              </p:nvSpPr>
              <p:spPr>
                <a:xfrm>
                  <a:off x="6096000" y="1256837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704020202020204" pitchFamily="34" charset="0"/>
                    </a:rPr>
                    <a:t>03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704020202020204" pitchFamily="34" charset="0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6096000" y="2472276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704020202020204" pitchFamily="34" charset="0"/>
                    </a:rPr>
                    <a:t>04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704020202020204" pitchFamily="34" charset="0"/>
                  </a:endParaRPr>
                </a:p>
              </p:txBody>
            </p:sp>
          </p:grpSp>
        </p:grpSp>
        <p:sp>
          <p:nvSpPr>
            <p:cNvPr id="17" name="文本框 16"/>
            <p:cNvSpPr txBox="1"/>
            <p:nvPr/>
          </p:nvSpPr>
          <p:spPr>
            <a:xfrm>
              <a:off x="10766" y="1220"/>
              <a:ext cx="4215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作答时间安排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766" y="4412"/>
              <a:ext cx="4699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作答流程与规则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38" y="5994"/>
              <a:ext cx="4090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调试设备</a:t>
              </a:r>
              <a:r>
                <a:rPr lang="en-US" altLang="zh-CN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+</a:t>
              </a:r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身份核验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838" y="7606"/>
              <a:ext cx="2088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常见问题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" name="图片 1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5989320" y="5602315"/>
            <a:ext cx="799205" cy="6924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9DC3E6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400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05</a:t>
            </a:r>
            <a:endParaRPr kumimoji="1" lang="en-US" altLang="zh-CN" sz="2400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85000" y="2684145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与客户端下载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88365" y="1337310"/>
            <a:ext cx="11344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手机摄像头监考要求：必须确保手机画面覆盖考生本人（头部和双手）电脑屏幕、桌面和大部分考试环境</a:t>
            </a: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r="266"/>
          <a:stretch>
            <a:fillRect/>
          </a:stretch>
        </p:blipFill>
        <p:spPr>
          <a:xfrm>
            <a:off x="2751455" y="2252980"/>
            <a:ext cx="6689725" cy="416369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1187450"/>
            <a:ext cx="59480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设备调试完成，返回作答入口，开始做身份核验。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4120" y="1988820"/>
            <a:ext cx="7223760" cy="42849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身份核验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5950" y="1110615"/>
            <a:ext cx="10089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6.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设备调试完成，阅读说明后勾选，我已阅读上述说明，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做身份核验。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767840" y="1630680"/>
            <a:ext cx="8656320" cy="497459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615950" y="1466850"/>
            <a:ext cx="107880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6.1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身份核验环节，点击“拍照”后点击“下一步”（请采集正脸、全脸照片验证成功）进入考试。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身份认证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670" y="2524760"/>
            <a:ext cx="3647440" cy="3038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870" y="2524760"/>
            <a:ext cx="3767455" cy="3085465"/>
          </a:xfrm>
          <a:prstGeom prst="rect">
            <a:avLst/>
          </a:prstGeom>
        </p:spPr>
      </p:pic>
      <p:pic>
        <p:nvPicPr>
          <p:cNvPr id="2" name="图片 1" descr="企业微信截图_fef6366b-563d-430c-b495-9ca2fdef887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0" y="2711450"/>
            <a:ext cx="3489325" cy="289941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>
            <a:off x="4221280" y="3924273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7991910" y="3924273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249680"/>
            <a:ext cx="1075309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6.2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身份核验环节，如验证失败，可上传电脑桌面预留的证件照（身份证照片）-提交人工审核。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提交后，请耐心等待，查看审核结果，如已经进入作答页面，可以开始作答。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5950" y="498475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身份认证失败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2411" t="14698" r="57425" b="8333"/>
          <a:stretch>
            <a:fillRect/>
          </a:stretch>
        </p:blipFill>
        <p:spPr>
          <a:xfrm>
            <a:off x="615950" y="2387600"/>
            <a:ext cx="4443095" cy="37242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120" y="2387600"/>
            <a:ext cx="4442460" cy="362077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>
            <a:off x="5396030" y="4197958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224655" y="1991360"/>
            <a:ext cx="7903845" cy="4048760"/>
            <a:chOff x="6653" y="3136"/>
            <a:chExt cx="12447" cy="6376"/>
          </a:xfrm>
        </p:grpSpPr>
        <p:sp>
          <p:nvSpPr>
            <p:cNvPr id="5" name="矩形 4"/>
            <p:cNvSpPr/>
            <p:nvPr/>
          </p:nvSpPr>
          <p:spPr>
            <a:xfrm>
              <a:off x="10016" y="7076"/>
              <a:ext cx="3487" cy="83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6" name="矩形 5"/>
            <p:cNvSpPr/>
            <p:nvPr/>
          </p:nvSpPr>
          <p:spPr>
            <a:xfrm>
              <a:off x="6653" y="8391"/>
              <a:ext cx="8804" cy="11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0879" y="4257"/>
              <a:ext cx="5438" cy="437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9" name="矩形 8"/>
            <p:cNvSpPr/>
            <p:nvPr/>
          </p:nvSpPr>
          <p:spPr>
            <a:xfrm>
              <a:off x="12653" y="3136"/>
              <a:ext cx="3487" cy="11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11" name="矩形 10"/>
            <p:cNvSpPr/>
            <p:nvPr/>
          </p:nvSpPr>
          <p:spPr>
            <a:xfrm>
              <a:off x="18425" y="7416"/>
              <a:ext cx="675" cy="72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55065"/>
            <a:ext cx="362712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>
              <a:lnSpc>
                <a:spcPct val="150000"/>
              </a:lnSpc>
            </a:pPr>
            <a:r>
              <a:rPr lang="zh-CN" altLang="en-US" sz="16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注意：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、考试过程中实时录像，一定确保人脸在摄像头的范围内；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、实时监控中会随机抓拍，抓拍的照片会跟数据库内的照片比对，如比对不成功将会被强制交卷，考试过程中一定要保证画面清晰，并且保证人脸在摄像头范围内；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、考试前请确保自己的网络状况良好，如果考试途中有断电断网的情况出现，不要慌张，马上恢复电力网络，重新登录即可继续答题。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" name="图片 7" descr="企业微信截图_2f519972-6156-4f9a-a76f-8264866709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030" y="1963420"/>
            <a:ext cx="7059295" cy="36455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考生答题中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1230" y="2865120"/>
            <a:ext cx="4254500" cy="2260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3120" y="2068195"/>
            <a:ext cx="449135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提交后,如果进度慢,请耐心等待2分钟左右。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89395" y="2068195"/>
            <a:ext cx="504634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提交后-作答结束-显示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成绩,关闭浏览器页面即可。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51230" y="5125720"/>
            <a:ext cx="4254500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50000"/>
              </a:lnSpc>
              <a:buFont typeface="Arial" panose="020B07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超过2分钟无反应,可尝试刷新等待。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7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超过5分钟仍无反应,关闭页面即可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704020202020204" pitchFamily="34" charset="0"/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(不影响作答的评价结果)。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提交试卷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企业微信截图_d5bcd5cf-ac5f-4587-877b-11591dca65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680" y="2660015"/>
            <a:ext cx="5568950" cy="318325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ym typeface="+mn-ea"/>
            </a:endParaRPr>
          </a:p>
          <a:p>
            <a:pPr algn="ctr"/>
            <a:r>
              <a:rPr lang="zh-CN" altLang="en-US" sz="3600"/>
              <a:t>常见问题</a:t>
            </a:r>
            <a:endParaRPr lang="zh-CN" altLang="en-US" sz="3600"/>
          </a:p>
          <a:p>
            <a:pPr algn="ctr"/>
            <a:endParaRPr kumimoji="1" lang="zh-CN" altLang="en-US" sz="36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950" y="498475"/>
            <a:ext cx="28174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多发问题处理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步法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504950"/>
            <a:ext cx="10452735" cy="466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在考试过程中最多的问题就是电脑摄像头问题处理办法五步：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第一步：用微信或qq在电脑登陆，视频语音通话看看是否正常。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第二步：不要用XP系统、不要用苹果自带的safari。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第三步：用谷歌浏览器，把谷歌浏览器更新到最版本                    。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注：苹果电脑需要在系统偏好设置-安全性与隐私内把摄像头和麦克风权限打开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第四步：如果最新版本谷歌浏览器还不行，可以下载最新版本360极速浏览器                    。</a:t>
            </a:r>
            <a:endParaRPr lang="zh-CN" altLang="en-US" u="sng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第五步：都不行建议考生更换设备。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第六步：苹果电脑安装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windows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系统无法参加考试，只能够更换设备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2693" t="6225" r="3600" b="18011"/>
          <a:stretch>
            <a:fillRect/>
          </a:stretch>
        </p:blipFill>
        <p:spPr>
          <a:xfrm>
            <a:off x="6050280" y="2877820"/>
            <a:ext cx="1353185" cy="7924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21573" t="26667" r="21547" b="25084"/>
          <a:stretch>
            <a:fillRect/>
          </a:stretch>
        </p:blipFill>
        <p:spPr>
          <a:xfrm>
            <a:off x="8532495" y="4114800"/>
            <a:ext cx="1354455" cy="63881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950" y="498475"/>
            <a:ext cx="50698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关于电脑浏览与摄像头和麦克风说明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082040"/>
            <a:ext cx="1139253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考生端： 将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个浏览器更新到最新版本「谷歌浏览器+360极速浏览器」。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如果遇到摄像头无法打开,无法应用,会有以下几个原因：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A. 摄像头是坏的；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B.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物理摄像头没有打开；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C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</a:t>
            </a:r>
            <a:r>
              <a:rPr lang="zh-CN" altLang="en-US">
                <a:solidFill>
                  <a:srgbClr val="435C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Windows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电脑操作系统-设置模块,默认设置为禁止了该浏览器启用摄像头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点击操作系统设置功能,找到该浏览器应用,设置为“允许”该应用使用摄像头「该项下页有示意图」；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D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浏览器初次登录,在地址栏右侧会有“允许使用”提示按钮，尝试点击操作；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E.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启用虚拟摄像头，在浏览器的右上角，点击摄像头图标，切换为电脑自带摄像头；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以上操作后,仍不生效,授权摄像头和麦克风后请重启电脑后尝试，重启后请勿开启浏览器外的其它软件。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摄像头调用教程：</a:t>
            </a:r>
            <a:r>
              <a:rPr lang="zh-CN" altLang="en-US">
                <a:solidFill>
                  <a:srgbClr val="435C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hlinkClick r:id="rId2" action="ppaction://hlinkfile"/>
              </a:rPr>
              <a:t>https://www.kaoshixing.com/help-document/d22</a:t>
            </a:r>
            <a:endParaRPr lang="zh-CN" altLang="en-US">
              <a:solidFill>
                <a:srgbClr val="435CF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注: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为不影响学员作答,以上方法都尝试后,如遇摄像头仍无法工作的情况下,请您准备一个备用电脑,并尝试更换设备进行作答,以保障会员顺利作答。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作答时间安排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41535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调试设备摄像头与麦克风失败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1051560"/>
            <a:ext cx="7493635" cy="56769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696720"/>
            <a:ext cx="1168082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如果调试设备失败，或者《启用按钮》没反应时，请按照以下方法进行操作；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请更新谷歌或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360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极速浏览器至最新版本，谷歌浏览器官网：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hlinkClick r:id="rId1" action="ppaction://hlinkfile"/>
              </a:rPr>
              <a:t>https://www.google.cn/intl/zh-CN/chrome/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hlinkClick r:id="rId1" action="ppaction://hlinkfile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360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极速浏览器官网：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hlinkClick r:id="rId2" action="ppaction://hlinkfile"/>
              </a:rPr>
              <a:t>https://browser.360.cn/ee/mac/index.html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，下载完成安装后，重启电脑进行尝试。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windows电脑，请打开摄像头访问权限，详见：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3" action="ppaction://hlinkfile"/>
              </a:rPr>
              <a:t>https://jingyan.baidu.com/article/7c6fb428458f1fc1652c90d2.html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  <a:hlinkClick r:id="rId3" action="ppaction://hlinkfile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windows电脑，请打开麦克风访问权限，详见：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3" action="ppaction://hlinkfile"/>
              </a:rPr>
              <a:t>https://jingyan.baidu.com/article/7908e85c663e6dee481ad2db.html</a:t>
            </a:r>
            <a:endParaRPr lang="en-US" altLang="zh-CN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41224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调试设备硬件失败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Windows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86815"/>
            <a:ext cx="1084326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电脑系统&lt;摄像头权限&gt;设置说明: 确认电脑操作系统已授权允许浏览器使用摄像头。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苹果电脑权限获取方法：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设置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安全性与隐私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点击锁按钮以进行更改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选中摄像头勾选谷歌浏览器允许授权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2367915"/>
            <a:ext cx="10645140" cy="42017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调试设备硬件失败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15950" y="1419860"/>
            <a:ext cx="74593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如您的电脑（例如微软Surface）有前后两个摄像头，需要切换前置摄像头，在谷歌浏览器右上角进行调整。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00" y="2065020"/>
            <a:ext cx="5080000" cy="41021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89555" y="6354445"/>
            <a:ext cx="66122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注意:当调试方法均已尝试且无效时，请更换电脑。万请重视！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354266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调试设备前置摄像头失败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调试设备摄像头失败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6" descr="dfc418cf4f6c357c57822e02ef9437a"/>
          <p:cNvPicPr>
            <a:picLocks noChangeAspect="1"/>
          </p:cNvPicPr>
          <p:nvPr/>
        </p:nvPicPr>
        <p:blipFill>
          <a:blip r:embed="rId2"/>
          <a:srcRect l="22803" t="14754" r="23096" b="9260"/>
          <a:stretch>
            <a:fillRect/>
          </a:stretch>
        </p:blipFill>
        <p:spPr>
          <a:xfrm>
            <a:off x="615950" y="1266825"/>
            <a:ext cx="5027930" cy="3513455"/>
          </a:xfrm>
          <a:prstGeom prst="rect">
            <a:avLst/>
          </a:prstGeom>
        </p:spPr>
      </p:pic>
      <p:pic>
        <p:nvPicPr>
          <p:cNvPr id="8" name="图片 7" descr="企业微信截图_97755e48-e381-4788-a315-b4e2398e52e7"/>
          <p:cNvPicPr>
            <a:picLocks noChangeAspect="1"/>
          </p:cNvPicPr>
          <p:nvPr/>
        </p:nvPicPr>
        <p:blipFill>
          <a:blip r:embed="rId3"/>
          <a:srcRect l="4525" t="4946" r="3743" b="9495"/>
          <a:stretch>
            <a:fillRect/>
          </a:stretch>
        </p:blipFill>
        <p:spPr>
          <a:xfrm>
            <a:off x="5833110" y="1966595"/>
            <a:ext cx="5990590" cy="21145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824470" y="4367530"/>
            <a:ext cx="20072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上图为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物理摄像头示例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调试设备摄像头失败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5bf81125347166289397ba7669695cb3"/>
          <p:cNvPicPr>
            <a:picLocks noChangeAspect="1"/>
          </p:cNvPicPr>
          <p:nvPr/>
        </p:nvPicPr>
        <p:blipFill>
          <a:blip r:embed="rId1"/>
          <a:srcRect l="28706" t="26599" r="32005" b="10812"/>
          <a:stretch>
            <a:fillRect/>
          </a:stretch>
        </p:blipFill>
        <p:spPr>
          <a:xfrm>
            <a:off x="615950" y="2543810"/>
            <a:ext cx="3667760" cy="3373755"/>
          </a:xfrm>
          <a:prstGeom prst="rect">
            <a:avLst/>
          </a:prstGeom>
        </p:spPr>
      </p:pic>
      <p:pic>
        <p:nvPicPr>
          <p:cNvPr id="3" name="图片 2" descr="wecom-temp-2efe32ad981ad68226d53061e7195cd8"/>
          <p:cNvPicPr>
            <a:picLocks noChangeAspect="1"/>
          </p:cNvPicPr>
          <p:nvPr/>
        </p:nvPicPr>
        <p:blipFill>
          <a:blip r:embed="rId2"/>
          <a:srcRect l="16064" t="3726" r="12849" b="20516"/>
          <a:stretch>
            <a:fillRect/>
          </a:stretch>
        </p:blipFill>
        <p:spPr>
          <a:xfrm>
            <a:off x="4833620" y="2543810"/>
            <a:ext cx="6588125" cy="28232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5950" y="1227455"/>
            <a:ext cx="5669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如电脑安装虚拟摄像头，需选择接入电脑自带摄像头。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如还没有反应，请按以下方法操作：详细操作请看下文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 descr="69fe73b0-787f-4914-91fb-a2f4ab5e4fa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如何卸载虚拟摄像头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6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15950" y="1235075"/>
            <a:ext cx="30753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设置</a:t>
            </a:r>
            <a:r>
              <a:rPr lang="en-US" altLang="zh-CN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</a:t>
            </a:r>
            <a:r>
              <a:rPr lang="en-US" altLang="zh-CN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应用和功能卸载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企业微信截图_165571946092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1879600"/>
            <a:ext cx="4965700" cy="3920490"/>
          </a:xfrm>
          <a:prstGeom prst="rect">
            <a:avLst/>
          </a:prstGeom>
        </p:spPr>
      </p:pic>
      <p:pic>
        <p:nvPicPr>
          <p:cNvPr id="3" name="图片 2" descr="企业微信截图_165571930856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435" y="1879600"/>
            <a:ext cx="4961890" cy="39198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02865" y="5960745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图一：示例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05925" y="5960745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图二：示例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15950" y="1490345"/>
            <a:ext cx="1104455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摄像头异常无法正常调用、不稳定、屏幕是黑的。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答:如果进入作答，摄像头调用不开,则提示无法开始作答，重启电脑+更换浏览器可解决。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如果已经开始作答,摄像头黑屏,系统兼容性原因会显示黑屏,不影响后台实时监控，开始作答即可。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摄像头闪烁,频闪严重，不稳定。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答:硬件设备接触不良,大概率摄像头排线有损，排线接触有问题。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 作答页面异常，无法显示题目，网络连接异常。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答:确保网络通畅、刷新1-2次尝试+更换浏览器。断网页面将有异常提示,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耐心调试网络,网络恢复后可以继续作答。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73735" y="1352550"/>
            <a:ext cx="819975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身份验证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环节,点击确认没有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反应。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答：调整电脑分辨率，一般建议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1440*900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以上</a:t>
            </a: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，调整电脑分辨率，找到适配电脑的分辨率，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直至能够点击拍照为止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t="7850"/>
          <a:stretch>
            <a:fillRect/>
          </a:stretch>
        </p:blipFill>
        <p:spPr>
          <a:xfrm>
            <a:off x="3364230" y="2668905"/>
            <a:ext cx="5799455" cy="356679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15950" y="1471930"/>
            <a:ext cx="9948545" cy="2999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提交答案后,无法正常提交。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答:只要答案提交,数据就能保存,无需担心,如遇提交进度慢与网络原因无法提交，耐心等待3-5分 钟,即可关闭页面。(操作手册有示意图)；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 电脑屏幕分辨率调整快捷键:Ctrl和+号(放大屏幕显示分辨率)，Ctrl和-号(缩小屏幕显示分辨率)；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7. 作答页面内题目文字大小调整:右上方按钮《字号:+和-》；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6"/>
          <p:cNvSpPr txBox="1"/>
          <p:nvPr>
            <p:custDataLst>
              <p:tags r:id="rId3"/>
            </p:custDataLst>
          </p:nvPr>
        </p:nvSpPr>
        <p:spPr>
          <a:xfrm>
            <a:off x="615950" y="958850"/>
            <a:ext cx="10570845" cy="56591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报名时间：2024年6月11日至6月12日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考试时间：2024年6月24日起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（具体考试时间详见准考证）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准考证下载时间：2024年6月20日10：00至6月23日24：00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设备测试时间：6月20日至21日（每日10: 00-22: 00）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（客服电话在线时间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:00-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:00）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（如有变化以准考证为准，具体考试时间详见准考证，开考前30分钟可登录系统进行身份核验。）</a:t>
            </a:r>
            <a:endParaRPr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时间安排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6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7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869950" y="1685290"/>
            <a:ext cx="10394315" cy="4268470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kumimoji="1" lang="zh-CN" altLang="en-US" sz="1600" b="1" dirty="0">
              <a:solidFill>
                <a:schemeClr val="bg1"/>
              </a:solidFill>
              <a:latin typeface="Arial" panose="020B0704020202020204" pitchFamily="34" charset="0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803910" y="1685290"/>
            <a:ext cx="10460990" cy="4324350"/>
          </a:xfrm>
          <a:prstGeom prst="rect">
            <a:avLst/>
          </a:prstGeom>
          <a:solidFill>
            <a:schemeClr val="bg1">
              <a:alpha val="51000"/>
            </a:schemeClr>
          </a:solidFill>
          <a:ln w="50800">
            <a:solidFill>
              <a:srgbClr val="1A8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kumimoji="1" lang="zh-CN" altLang="en-US" sz="1600" b="1" dirty="0">
              <a:solidFill>
                <a:schemeClr val="bg1"/>
              </a:solidFill>
              <a:latin typeface="Arial" panose="020B0704020202020204" pitchFamily="34" charset="0"/>
              <a:ea typeface="微软雅黑" panose="020B0503020204020204" charset="-122"/>
            </a:endParaRPr>
          </a:p>
        </p:txBody>
      </p:sp>
      <p:sp>
        <p:nvSpPr>
          <p:cNvPr id="93" name="文本框 92"/>
          <p:cNvSpPr txBox="1"/>
          <p:nvPr>
            <p:custDataLst>
              <p:tags r:id="rId3"/>
            </p:custDataLst>
          </p:nvPr>
        </p:nvSpPr>
        <p:spPr>
          <a:xfrm>
            <a:off x="869950" y="1684655"/>
            <a:ext cx="10395585" cy="413258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78FF"/>
              </a:buClr>
              <a:buSzPct val="100000"/>
              <a:buFont typeface="Wingdings" panose="05000000000000000000" charset="0"/>
              <a:buNone/>
            </a:pPr>
            <a:endParaRPr lang="zh-CN" altLang="en-US" sz="1400" spc="15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5FFF"/>
              </a:buClr>
              <a:buSzPct val="100000"/>
              <a:buFont typeface="WPS-Bullets" pitchFamily="2" charset="0"/>
              <a:buChar char=""/>
            </a:pPr>
            <a:r>
              <a:rPr lang="zh-CN" altLang="en-US" sz="2000" b="1" spc="1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</a:t>
            </a:r>
            <a:r>
              <a:rPr lang="zh-CN" altLang="en-US" sz="2000" b="1" spc="16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有疑问,电话咨询!（可电话咨询时间：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-21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日、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-25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spc="16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en-US" altLang="zh-CN" sz="2000" spc="16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704020202020204" pitchFamily="34" charset="0"/>
              <a:buChar char="○"/>
              <a:tabLst>
                <a:tab pos="355600" algn="l"/>
              </a:tabLst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测试考试时间：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日至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21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日（ 每天10:00-22:00 ）</a:t>
            </a:r>
            <a:endParaRPr lang="zh-CN" altLang="en-US" sz="2000" spc="15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704020202020204" pitchFamily="34" charset="0"/>
              <a:buChar char="○"/>
              <a:tabLst>
                <a:tab pos="355600" algn="l"/>
              </a:tabLst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正式考试时间：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日起（具体考试时间详见准考证，开考前30分钟登录系统）</a:t>
            </a:r>
            <a:endParaRPr lang="en-US" altLang="zh-CN" sz="2000" b="1" spc="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anose="05000000000000000000" pitchFamily="2" charset="2"/>
              <a:buChar char="l"/>
              <a:tabLst>
                <a:tab pos="355600" algn="l"/>
              </a:tabLst>
            </a:pPr>
            <a:r>
              <a:rPr lang="zh-CN" altLang="en-US" sz="2000" spc="16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考试操作问题咨询电话：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4008703077（可电话咨询时间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-21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日每天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10:00-22:00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及正式考试时间）</a:t>
            </a:r>
            <a:endParaRPr lang="zh-CN" altLang="en-US" sz="2000" spc="160">
              <a:solidFill>
                <a:schemeClr val="tx1">
                  <a:lumMod val="95000"/>
                  <a:lumOff val="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anose="05000000000000000000" pitchFamily="2" charset="2"/>
              <a:buChar char="l"/>
              <a:tabLst>
                <a:tab pos="355600" algn="l"/>
              </a:tabLst>
            </a:pP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注意：考试中如遇到答题卡显示（试题答案同步失败）请及时致电上面的联系电话。</a:t>
            </a:r>
            <a:endParaRPr lang="zh-CN" altLang="en-US" sz="2000" spc="16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3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15950" y="498475"/>
            <a:ext cx="7937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咨询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930015" y="2270760"/>
            <a:ext cx="433197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准备工作与客户端</a:t>
            </a:r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704020202020204" pitchFamily="34" charset="0"/>
              </a:rPr>
              <a:t>下载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70402020202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384" y="3365173"/>
            <a:ext cx="3105310" cy="19559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950" y="1269365"/>
            <a:ext cx="1091184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、硬件配置标准的pc电脑「windows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10 1607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以上、Mac不限）」 内存（机带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RAM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）不少于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G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带摄像头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手机「须安装微信最新版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（pad不可用）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」；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windows7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windows8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windowXP 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不可使用，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Mac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系统安装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不可使用。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、需下载“最新版本”谷歌浏览器、360极速浏览器。「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需要同时下载两个浏览器，优先使用谷歌浏览器，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不允许使用其他浏览器。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」；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谷歌浏览器官网：       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2" action="ppaction://hlinkfile"/>
              </a:rPr>
              <a:t>https://www.google.cn/intl/zh-CN/chrome/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360极速浏览器官网：        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3" action="ppaction://hlinkfile"/>
              </a:rPr>
              <a:t>https://browser.360.cn/ee/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、网络带宽要求：实际上行带宽2兆以上-2M(即2Mb/s)。 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4、 电脑桌面需存放一张“证件照（身份证正面人像照片）”，《身份核验》流程未通过时，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用于上传提交至人工审核；（身份核验失败不提交，无法通过，算缺考）</a:t>
            </a:r>
            <a:endParaRPr lang="en-US" altLang="zh-CN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、考生须知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缺考者停考6个月（时间从考试当天起算）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0435" y="3387725"/>
            <a:ext cx="583565" cy="5835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rcRect l="33147" t="5451" r="33600" b="49171"/>
          <a:stretch>
            <a:fillRect/>
          </a:stretch>
        </p:blipFill>
        <p:spPr>
          <a:xfrm>
            <a:off x="3121660" y="2679700"/>
            <a:ext cx="583565" cy="576580"/>
          </a:xfrm>
          <a:prstGeom prst="ellipse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042035"/>
            <a:ext cx="111004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手机放置在考生正左侧/右侧1.5-2米，手机高度与考生头部齐平，桌面无杂物，手机画面需覆盖“头部、双手、电脑屏幕”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须保持电量充足，关闭移动设备录屏、音乐、闹钟等可能影响正常笔试的应用程序，（模拟测试时，建议模拟20分钟以上）拒接电话和语音通话等设置，笔试过程中不得接打电话，不得转换笔试界面，视频监控设备不得中断。如下图所示：</a:t>
            </a:r>
            <a:endParaRPr lang="zh-CN" altLang="en-US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37760" y="642493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/>
              <a:t>上图为：手机摆放位置示例</a:t>
            </a:r>
            <a:endParaRPr lang="zh-CN" altLang="en-US" sz="1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11782" r="2047"/>
          <a:stretch>
            <a:fillRect/>
          </a:stretch>
        </p:blipFill>
        <p:spPr>
          <a:xfrm>
            <a:off x="2717165" y="2795270"/>
            <a:ext cx="6757670" cy="36239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登录方式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5950" y="1160780"/>
            <a:ext cx="831596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考生可直接复制到谷歌浏览器（推荐用这种登陆方式）</a:t>
            </a:r>
            <a:endParaRPr lang="zh-CN" altLang="en-US">
              <a:hlinkClick r:id="rId1" action="ppaction://hlinkfile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https://www.kaoshixing.com/login/account/login/395389</a:t>
            </a:r>
            <a:endParaRPr lang="zh-CN" altLang="en-US"/>
          </a:p>
        </p:txBody>
      </p:sp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219825" y="6466205"/>
            <a:ext cx="894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/>
              <a:t>图六示例</a:t>
            </a:r>
            <a:endParaRPr lang="zh-CN" altLang="en-US" sz="1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2082800"/>
            <a:ext cx="6894830" cy="43091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第一步：点击考试（图一示例）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第二步：选择模拟考试点击进入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（图一示例）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第三步：按照设备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型号下载客户端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（图二示例）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r="52272"/>
          <a:stretch>
            <a:fillRect/>
          </a:stretch>
        </p:blipFill>
        <p:spPr>
          <a:xfrm>
            <a:off x="616585" y="2350135"/>
            <a:ext cx="5182235" cy="36226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6585" y="6055995"/>
            <a:ext cx="5182235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/>
              <a:t>图一</a:t>
            </a:r>
            <a:r>
              <a:rPr lang="zh-CN" altLang="en-US"/>
              <a:t>示例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3661" r="7322"/>
          <a:stretch>
            <a:fillRect/>
          </a:stretch>
        </p:blipFill>
        <p:spPr>
          <a:xfrm>
            <a:off x="6096000" y="2348865"/>
            <a:ext cx="5182870" cy="362331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6096000" y="6050915"/>
            <a:ext cx="5182235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/>
              <a:t>图</a:t>
            </a:r>
            <a:r>
              <a:rPr lang="zh-CN" altLang="en-US"/>
              <a:t>二示例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11.xml><?xml version="1.0" encoding="utf-8"?>
<p:tagLst xmlns:p="http://schemas.openxmlformats.org/presentationml/2006/main">
  <p:tag name="MH_OLD_SHAPE_ID" val="4"/>
  <p:tag name="REFSHAPE" val="105553135680696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18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19.xml><?xml version="1.0" encoding="utf-8"?>
<p:tagLst xmlns:p="http://schemas.openxmlformats.org/presentationml/2006/main">
  <p:tag name="MH_OLD_SHAPE_ID" val="4"/>
  <p:tag name="REFSHAPE" val="105553135680696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4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25.xml><?xml version="1.0" encoding="utf-8"?>
<p:tagLst xmlns:p="http://schemas.openxmlformats.org/presentationml/2006/main">
  <p:tag name="MH_OLD_SHAPE_ID" val="4"/>
  <p:tag name="REFSHAPE" val="105553135680696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0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31.xml><?xml version="1.0" encoding="utf-8"?>
<p:tagLst xmlns:p="http://schemas.openxmlformats.org/presentationml/2006/main">
  <p:tag name="MH_OLD_SHAPE_ID" val="4"/>
  <p:tag name="REFSHAPE" val="105553135680696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COLOR_SCHEME_SHAPE_ID" val="16"/>
  <p:tag name="KSO_WM_UNIT_COLOR_SCHEME_PARENT_PAGE" val="0_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194755_1*i*1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38.xml><?xml version="1.0" encoding="utf-8"?>
<p:tagLst xmlns:p="http://schemas.openxmlformats.org/presentationml/2006/main">
  <p:tag name="KSO_WM_UNIT_COLOR_SCHEME_SHAPE_ID" val="17"/>
  <p:tag name="KSO_WM_UNIT_COLOR_SCHEME_PARENT_PAGE" val="0_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4755_1*i*2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9.xml><?xml version="1.0" encoding="utf-8"?>
<p:tagLst xmlns:p="http://schemas.openxmlformats.org/presentationml/2006/main">
  <p:tag name="KSO_WM_UNIT_TEXT_PART_ID_V2" val="d-4-2"/>
  <p:tag name="KSO_WM_UNIT_COLOR_SCHEME_SHAPE_ID" val="2"/>
  <p:tag name="KSO_WM_UNIT_COLOR_SCHEME_PARENT_PAGE" val="0_1"/>
  <p:tag name="KSO_WM_UNIT_SUBTYPE" val="a"/>
  <p:tag name="KSO_WM_UNIT_PRESET_TEXT" val="单击此处添加小标题：&#13;点击此处添加正文，文字是您思想的提炼，为了最终演示发布的良好效果，请尽量言简意赅的阐述观点；根据需要可酌情增减文字，以便观者可以准确理解您所传达的信息。您的正文已经简明扼要，字字珠玑，但信息却千丝万缕、错综复杂，需要用更多的文字来表述；但请您尽可能提炼思想的精髓，恰如其分的表达观点，往往可以事半功倍。&#13;我们为您  标注了最  适合的位  置您输入  的文字到  这里时就  是最佳视&#13;为了能让  您有更直  观的字数  感受并进  一步方便    &#13;单击此处添加小标题：&#13;点击此处添加正文，文字是您思想的提炼，为了最终演示发布的良好效果，请尽量言简意赅。"/>
  <p:tag name="KSO_WM_UNIT_NOCLEAR" val="1"/>
  <p:tag name="KSO_WM_UNIT_VALUE" val="46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4755_1*f*1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476_1*f*1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00"/>
  <p:tag name="KSO_WM_UNIT_SHOW_EDIT_AREA_INDICATION" val="1"/>
  <p:tag name="KSO_WM_CHIP_GROUPID" val="5e6b05596848fb12bee65ac8"/>
  <p:tag name="KSO_WM_CHIP_XID" val="5e6b05596848fb12bee65aca"/>
  <p:tag name="KSO_WM_UNIT_DEC_AREA_ID" val="c1cfd0f6ba0344ef9f25b122e595114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07386e5347f4fe393b816544681405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130c4e1c26b0a66a1c57d35"/>
  <p:tag name="KSO_WM_TEMPLATE_ASSEMBLE_GROUPID" val="6130c4e1c26b0a66a1c57d35"/>
</p:tagLst>
</file>

<file path=ppt/tags/tag40.xml><?xml version="1.0" encoding="utf-8"?>
<p:tagLst xmlns:p="http://schemas.openxmlformats.org/presentationml/2006/main">
  <p:tag name="KSO_WM_UNIT_TYPE" val="j"/>
</p:tagLst>
</file>

<file path=ppt/tags/tag41.xml><?xml version="1.0" encoding="utf-8"?>
<p:tagLst xmlns:p="http://schemas.openxmlformats.org/presentationml/2006/main">
  <p:tag name="KSO_WM_SLIDE_COLORSCHEME_VERSION" val="3.2"/>
  <p:tag name="KSO_WM_SLIDE_ID" val="diagram20194755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19*458"/>
  <p:tag name="KSO_WM_SLIDE_POSITION" val="26*50"/>
  <p:tag name="KSO_WM_TAG_VERSION" val="1.0"/>
  <p:tag name="KSO_WM_BEAUTIFY_FLAG" val="#wm#"/>
  <p:tag name="KSO_WM_TEMPLATE_CATEGORY" val="diagram"/>
  <p:tag name="KSO_WM_TEMPLATE_INDEX" val="20194755"/>
  <p:tag name="KSO_WM_SLIDE_LAYOUT" val="a_f"/>
  <p:tag name="KSO_WM_SLIDE_LAYOUT_CNT" val="1_1"/>
</p:tagLst>
</file>

<file path=ppt/tags/tag42.xml><?xml version="1.0" encoding="utf-8"?>
<p:tagLst xmlns:p="http://schemas.openxmlformats.org/presentationml/2006/main">
  <p:tag name="commondata" val="eyJoZGlkIjoiODhhN2QzYWJiZGJiYTc1YjgyOTIxZDQ4MjdhODNiNTgifQ=="/>
</p:tagLst>
</file>

<file path=ppt/tags/tag5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6.xml><?xml version="1.0" encoding="utf-8"?>
<p:tagLst xmlns:p="http://schemas.openxmlformats.org/presentationml/2006/main">
  <p:tag name="MH_OLD_SHAPE_ID" val="4"/>
  <p:tag name="REFSHAPE" val="105553135680696"/>
</p:tagLst>
</file>

<file path=ppt/tags/tag7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4860</Words>
  <Application>WPS 文字</Application>
  <PresentationFormat>宽屏</PresentationFormat>
  <Paragraphs>295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6" baseType="lpstr">
      <vt:lpstr>Arial</vt:lpstr>
      <vt:lpstr>宋体</vt:lpstr>
      <vt:lpstr>Wingdings</vt:lpstr>
      <vt:lpstr>微软雅黑</vt:lpstr>
      <vt:lpstr>汉仪旗黑</vt:lpstr>
      <vt:lpstr>Segoe UI</vt:lpstr>
      <vt:lpstr>苹方-简</vt:lpstr>
      <vt:lpstr>Wingdings</vt:lpstr>
      <vt:lpstr>宋体</vt:lpstr>
      <vt:lpstr>Arial Unicode MS</vt:lpstr>
      <vt:lpstr>汉仪书宋二KW</vt:lpstr>
      <vt:lpstr>Calibri Light</vt:lpstr>
      <vt:lpstr>Helvetica Neue</vt:lpstr>
      <vt:lpstr>Calibri</vt:lpstr>
      <vt:lpstr>WPS-Bullets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wangxue</dc:creator>
  <cp:lastModifiedBy>WPS_1529124773</cp:lastModifiedBy>
  <cp:revision>75</cp:revision>
  <dcterms:created xsi:type="dcterms:W3CDTF">2024-06-06T01:58:43Z</dcterms:created>
  <dcterms:modified xsi:type="dcterms:W3CDTF">2024-06-06T01:58:43Z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2052-6.4.0.8550</vt:lpwstr>
  </property>
  <property fmtid="{D5CDD505-2E9C-101B-9397-08002B2CF9AE}" pid="3" name="ICV">
    <vt:lpwstr>8843E22C0D0D1FA9D3176166B7E68551_43</vt:lpwstr>
  </property>
</Properties>
</file>